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5"/>
  </p:notesMasterIdLst>
  <p:sldIdLst>
    <p:sldId id="372" r:id="rId2"/>
    <p:sldId id="381" r:id="rId3"/>
    <p:sldId id="432" r:id="rId4"/>
    <p:sldId id="433" r:id="rId5"/>
    <p:sldId id="434" r:id="rId6"/>
    <p:sldId id="383" r:id="rId7"/>
    <p:sldId id="392" r:id="rId8"/>
    <p:sldId id="435" r:id="rId9"/>
    <p:sldId id="436" r:id="rId10"/>
    <p:sldId id="437" r:id="rId11"/>
    <p:sldId id="438" r:id="rId12"/>
    <p:sldId id="439" r:id="rId13"/>
    <p:sldId id="35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6204"/>
    <a:srgbClr val="FF9900"/>
    <a:srgbClr val="F7F7F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39" autoAdjust="0"/>
    <p:restoredTop sz="94660"/>
  </p:normalViewPr>
  <p:slideViewPr>
    <p:cSldViewPr>
      <p:cViewPr>
        <p:scale>
          <a:sx n="70" d="100"/>
          <a:sy n="70" d="100"/>
        </p:scale>
        <p:origin x="-1512" y="-120"/>
      </p:cViewPr>
      <p:guideLst>
        <p:guide orient="horz" pos="2160"/>
        <p:guide pos="2880"/>
      </p:guideLst>
    </p:cSldViewPr>
  </p:slideViewPr>
  <p:notesTextViewPr>
    <p:cViewPr>
      <p:scale>
        <a:sx n="1" d="1"/>
        <a:sy n="1" d="1"/>
      </p:scale>
      <p:origin x="0" y="0"/>
    </p:cViewPr>
  </p:notesTextViewPr>
  <p:sorterViewPr>
    <p:cViewPr>
      <p:scale>
        <a:sx n="160" d="100"/>
        <a:sy n="160" d="100"/>
      </p:scale>
      <p:origin x="0" y="4852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C4BEC7-FC76-4F2F-9FEA-00C920E52EEC}" type="datetimeFigureOut">
              <a:rPr lang="en-US" smtClean="0"/>
              <a:t>2/22/2014</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C795B5-CF55-4C73-B00C-FE3F163FAE11}" type="slidenum">
              <a:rPr lang="en-US" smtClean="0"/>
              <a:t>‹#›</a:t>
            </a:fld>
            <a:endParaRPr lang="en-US"/>
          </a:p>
        </p:txBody>
      </p:sp>
    </p:spTree>
    <p:extLst>
      <p:ext uri="{BB962C8B-B14F-4D97-AF65-F5344CB8AC3E}">
        <p14:creationId xmlns:p14="http://schemas.microsoft.com/office/powerpoint/2010/main" val="28029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10"/>
          </p:nvPr>
        </p:nvSpPr>
        <p:spPr/>
        <p:txBody>
          <a:bodyPr/>
          <a:lstStyle/>
          <a:p>
            <a:fld id="{23C795B5-CF55-4C73-B00C-FE3F163FAE11}" type="slidenum">
              <a:rPr lang="en-US" smtClean="0"/>
              <a:t>1</a:t>
            </a:fld>
            <a:endParaRPr lang="en-US" dirty="0"/>
          </a:p>
        </p:txBody>
      </p:sp>
    </p:spTree>
    <p:extLst>
      <p:ext uri="{BB962C8B-B14F-4D97-AF65-F5344CB8AC3E}">
        <p14:creationId xmlns:p14="http://schemas.microsoft.com/office/powerpoint/2010/main" val="1614228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EEC1AC4F-C7FD-4941-8942-293A2B41889C}" type="datetimeFigureOut">
              <a:rPr lang="en-US" smtClean="0"/>
              <a:t>2/22/2014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xmlns:p14="http://schemas.microsoft.com/office/powerpoint/2010/main" val="7934715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EEC1AC4F-C7FD-4941-8942-293A2B41889C}" type="datetimeFigureOut">
              <a:rPr lang="en-US" smtClean="0"/>
              <a:t>2/22/2014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xmlns:p14="http://schemas.microsoft.com/office/powerpoint/2010/main" val="1539320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EEC1AC4F-C7FD-4941-8942-293A2B41889C}" type="datetimeFigureOut">
              <a:rPr lang="en-US" smtClean="0"/>
              <a:t>2/22/2014</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xmlns:p14="http://schemas.microsoft.com/office/powerpoint/2010/main" val="133230967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76136921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45766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6869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EEC1AC4F-C7FD-4941-8942-293A2B41889C}" type="datetimeFigureOut">
              <a:rPr lang="en-US" smtClean="0"/>
              <a:t>2/22/2014</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xmlns:p14="http://schemas.microsoft.com/office/powerpoint/2010/main" val="16178669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EEC1AC4F-C7FD-4941-8942-293A2B41889C}" type="datetimeFigureOut">
              <a:rPr lang="en-US" smtClean="0"/>
              <a:t>2/22/2014</a:t>
            </a:fld>
            <a:endParaRPr lang="en-US" dirty="0"/>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xmlns:p14="http://schemas.microsoft.com/office/powerpoint/2010/main" val="318145819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EC1AC4F-C7FD-4941-8942-293A2B41889C}" type="datetimeFigureOut">
              <a:rPr lang="en-US" smtClean="0"/>
              <a:t>2/22/2014</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xmlns:p14="http://schemas.microsoft.com/office/powerpoint/2010/main" val="47845800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EC1AC4F-C7FD-4941-8942-293A2B41889C}" type="datetimeFigureOut">
              <a:rPr lang="en-US" smtClean="0"/>
              <a:t>2/22/2014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xmlns:p14="http://schemas.microsoft.com/office/powerpoint/2010/main" val="54412762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EC1AC4F-C7FD-4941-8942-293A2B41889C}" type="datetimeFigureOut">
              <a:rPr lang="en-US" smtClean="0"/>
              <a:t>2/22/2014</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1840692B-7641-41A9-A07F-355C85AECE8E}" type="slidenum">
              <a:rPr lang="en-US" smtClean="0"/>
              <a:t>‹#›</a:t>
            </a:fld>
            <a:endParaRPr lang="en-US"/>
          </a:p>
        </p:txBody>
      </p:sp>
    </p:spTree>
    <p:extLst>
      <p:ext uri="{BB962C8B-B14F-4D97-AF65-F5344CB8AC3E}">
        <p14:creationId xmlns:p14="http://schemas.microsoft.com/office/powerpoint/2010/main" val="371445170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C1AC4F-C7FD-4941-8942-293A2B41889C}" type="datetimeFigureOut">
              <a:rPr lang="en-US" smtClean="0"/>
              <a:t>2/22/2014</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0692B-7641-41A9-A07F-355C85AECE8E}" type="slidenum">
              <a:rPr lang="en-US" smtClean="0"/>
              <a:t>‹#›</a:t>
            </a:fld>
            <a:endParaRPr lang="en-US"/>
          </a:p>
        </p:txBody>
      </p:sp>
    </p:spTree>
    <p:extLst>
      <p:ext uri="{BB962C8B-B14F-4D97-AF65-F5344CB8AC3E}">
        <p14:creationId xmlns:p14="http://schemas.microsoft.com/office/powerpoint/2010/main" val="286043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eyefulpresentations.co.uk/" TargetMode="External"/><Relationship Id="rId2" Type="http://schemas.openxmlformats.org/officeDocument/2006/relationships/hyperlink" Target="mailto:info@eyefulpresentations.co.uk" TargetMode="External"/><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Documents and Settings\tdz\桌面\xpic60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24" y="764704"/>
            <a:ext cx="6300191" cy="6300191"/>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0" y="2420888"/>
            <a:ext cx="9144000" cy="1440000"/>
          </a:xfrm>
          <a:prstGeom prst="rect">
            <a:avLst/>
          </a:prstGeom>
          <a:solidFill>
            <a:schemeClr val="bg1">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TextBox 13"/>
          <p:cNvSpPr txBox="1">
            <a:spLocks noChangeArrowheads="1"/>
          </p:cNvSpPr>
          <p:nvPr/>
        </p:nvSpPr>
        <p:spPr bwMode="auto">
          <a:xfrm>
            <a:off x="179512" y="3525007"/>
            <a:ext cx="402533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r>
              <a:rPr lang="zh-CN" altLang="en-US" sz="1600" dirty="0" smtClean="0">
                <a:solidFill>
                  <a:schemeClr val="accent6"/>
                </a:solidFill>
                <a:latin typeface="微软雅黑" pitchFamily="34" charset="-122"/>
                <a:ea typeface="微软雅黑" pitchFamily="34" charset="-122"/>
                <a:cs typeface="Tahoma" pitchFamily="34" charset="0"/>
              </a:rPr>
              <a:t>“移动学习”教育部</a:t>
            </a:r>
            <a:r>
              <a:rPr lang="en-US" altLang="zh-CN" sz="1600" dirty="0" smtClean="0">
                <a:solidFill>
                  <a:schemeClr val="accent6"/>
                </a:solidFill>
                <a:latin typeface="微软雅黑" pitchFamily="34" charset="-122"/>
                <a:ea typeface="微软雅黑" pitchFamily="34" charset="-122"/>
                <a:cs typeface="Tahoma" pitchFamily="34" charset="0"/>
              </a:rPr>
              <a:t>-</a:t>
            </a:r>
            <a:r>
              <a:rPr lang="zh-CN" altLang="en-US" sz="1600" dirty="0" smtClean="0">
                <a:solidFill>
                  <a:schemeClr val="accent6"/>
                </a:solidFill>
                <a:latin typeface="微软雅黑" pitchFamily="34" charset="-122"/>
                <a:ea typeface="微软雅黑" pitchFamily="34" charset="-122"/>
                <a:cs typeface="Tahoma" pitchFamily="34" charset="0"/>
              </a:rPr>
              <a:t>中国移动联合实验室</a:t>
            </a:r>
            <a:endParaRPr lang="en-US" altLang="zh-CN" sz="1600" dirty="0">
              <a:solidFill>
                <a:schemeClr val="accent6"/>
              </a:solidFill>
              <a:latin typeface="微软雅黑" pitchFamily="34" charset="-122"/>
              <a:ea typeface="微软雅黑" pitchFamily="34" charset="-122"/>
              <a:cs typeface="Tahoma" pitchFamily="34" charset="0"/>
            </a:endParaRPr>
          </a:p>
        </p:txBody>
      </p:sp>
      <p:cxnSp>
        <p:nvCxnSpPr>
          <p:cNvPr id="20" name="直接连接符 19"/>
          <p:cNvCxnSpPr/>
          <p:nvPr/>
        </p:nvCxnSpPr>
        <p:spPr>
          <a:xfrm>
            <a:off x="333482" y="3501008"/>
            <a:ext cx="4758956" cy="0"/>
          </a:xfrm>
          <a:prstGeom prst="line">
            <a:avLst/>
          </a:prstGeom>
          <a:ln>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23528" y="2492898"/>
            <a:ext cx="902572" cy="902572"/>
            <a:chOff x="6394955" y="621435"/>
            <a:chExt cx="902572" cy="902572"/>
          </a:xfrm>
        </p:grpSpPr>
        <p:sp>
          <p:nvSpPr>
            <p:cNvPr id="29" name="矩形 28"/>
            <p:cNvSpPr/>
            <p:nvPr/>
          </p:nvSpPr>
          <p:spPr>
            <a:xfrm>
              <a:off x="6394955" y="621435"/>
              <a:ext cx="902571" cy="902571"/>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6000" b="1" dirty="0">
                  <a:solidFill>
                    <a:srgbClr val="00B0F0"/>
                  </a:solidFill>
                  <a:latin typeface="微软雅黑" pitchFamily="34" charset="-122"/>
                  <a:ea typeface="微软雅黑" pitchFamily="34" charset="-122"/>
                </a:rPr>
                <a:t>微</a:t>
              </a:r>
            </a:p>
          </p:txBody>
        </p:sp>
        <p:cxnSp>
          <p:nvCxnSpPr>
            <p:cNvPr id="25" name="直接连接符 24"/>
            <p:cNvCxnSpPr>
              <a:stCxn id="29" idx="1"/>
              <a:endCxn id="29" idx="3"/>
            </p:cNvCxnSpPr>
            <p:nvPr/>
          </p:nvCxnSpPr>
          <p:spPr>
            <a:xfrm>
              <a:off x="6394955" y="1072721"/>
              <a:ext cx="902571" cy="0"/>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26" name="直接连接符 25"/>
            <p:cNvCxnSpPr>
              <a:stCxn id="29" idx="0"/>
              <a:endCxn id="29" idx="2"/>
            </p:cNvCxnSpPr>
            <p:nvPr/>
          </p:nvCxnSpPr>
          <p:spPr>
            <a:xfrm>
              <a:off x="6846241" y="621435"/>
              <a:ext cx="0"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27" name="直接连接符 26"/>
            <p:cNvCxnSpPr/>
            <p:nvPr/>
          </p:nvCxnSpPr>
          <p:spPr>
            <a:xfrm>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28" name="直接连接符 27"/>
            <p:cNvCxnSpPr/>
            <p:nvPr/>
          </p:nvCxnSpPr>
          <p:spPr>
            <a:xfrm flipH="1">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grpSp>
      <p:grpSp>
        <p:nvGrpSpPr>
          <p:cNvPr id="30" name="组合 29"/>
          <p:cNvGrpSpPr/>
          <p:nvPr/>
        </p:nvGrpSpPr>
        <p:grpSpPr>
          <a:xfrm>
            <a:off x="1365172" y="2492899"/>
            <a:ext cx="902572" cy="902572"/>
            <a:chOff x="6394955" y="621435"/>
            <a:chExt cx="902572" cy="902572"/>
          </a:xfrm>
        </p:grpSpPr>
        <p:sp>
          <p:nvSpPr>
            <p:cNvPr id="35" name="矩形 34"/>
            <p:cNvSpPr/>
            <p:nvPr/>
          </p:nvSpPr>
          <p:spPr>
            <a:xfrm>
              <a:off x="6394955" y="621435"/>
              <a:ext cx="902571" cy="902571"/>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6000" b="1" dirty="0">
                  <a:solidFill>
                    <a:srgbClr val="00B0F0"/>
                  </a:solidFill>
                  <a:latin typeface="微软雅黑" pitchFamily="34" charset="-122"/>
                  <a:ea typeface="微软雅黑" pitchFamily="34" charset="-122"/>
                </a:rPr>
                <a:t>型</a:t>
              </a:r>
            </a:p>
          </p:txBody>
        </p:sp>
        <p:cxnSp>
          <p:nvCxnSpPr>
            <p:cNvPr id="31" name="直接连接符 30"/>
            <p:cNvCxnSpPr>
              <a:stCxn id="35" idx="1"/>
              <a:endCxn id="35" idx="3"/>
            </p:cNvCxnSpPr>
            <p:nvPr/>
          </p:nvCxnSpPr>
          <p:spPr>
            <a:xfrm>
              <a:off x="6394955" y="1072721"/>
              <a:ext cx="902571" cy="0"/>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32" name="直接连接符 31"/>
            <p:cNvCxnSpPr>
              <a:stCxn id="35" idx="0"/>
              <a:endCxn id="35" idx="2"/>
            </p:cNvCxnSpPr>
            <p:nvPr/>
          </p:nvCxnSpPr>
          <p:spPr>
            <a:xfrm>
              <a:off x="6846241" y="621435"/>
              <a:ext cx="0"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33" name="直接连接符 32"/>
            <p:cNvCxnSpPr/>
            <p:nvPr/>
          </p:nvCxnSpPr>
          <p:spPr>
            <a:xfrm>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34" name="直接连接符 33"/>
            <p:cNvCxnSpPr/>
            <p:nvPr/>
          </p:nvCxnSpPr>
          <p:spPr>
            <a:xfrm flipH="1">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grpSp>
      <p:grpSp>
        <p:nvGrpSpPr>
          <p:cNvPr id="48" name="组合 47"/>
          <p:cNvGrpSpPr/>
          <p:nvPr/>
        </p:nvGrpSpPr>
        <p:grpSpPr>
          <a:xfrm>
            <a:off x="2411760" y="2492898"/>
            <a:ext cx="902572" cy="902572"/>
            <a:chOff x="6394955" y="621435"/>
            <a:chExt cx="902572" cy="902572"/>
          </a:xfrm>
        </p:grpSpPr>
        <p:sp>
          <p:nvSpPr>
            <p:cNvPr id="53" name="矩形 52"/>
            <p:cNvSpPr/>
            <p:nvPr/>
          </p:nvSpPr>
          <p:spPr>
            <a:xfrm>
              <a:off x="6394955" y="621435"/>
              <a:ext cx="902571" cy="902571"/>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6000" b="1" dirty="0">
                  <a:solidFill>
                    <a:srgbClr val="00B0F0"/>
                  </a:solidFill>
                  <a:latin typeface="微软雅黑" pitchFamily="34" charset="-122"/>
                  <a:ea typeface="微软雅黑" pitchFamily="34" charset="-122"/>
                </a:rPr>
                <a:t>学</a:t>
              </a:r>
            </a:p>
          </p:txBody>
        </p:sp>
        <p:cxnSp>
          <p:nvCxnSpPr>
            <p:cNvPr id="49" name="直接连接符 48"/>
            <p:cNvCxnSpPr>
              <a:stCxn id="53" idx="1"/>
              <a:endCxn id="53" idx="3"/>
            </p:cNvCxnSpPr>
            <p:nvPr/>
          </p:nvCxnSpPr>
          <p:spPr>
            <a:xfrm>
              <a:off x="6394955" y="1072721"/>
              <a:ext cx="902571" cy="0"/>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0" name="直接连接符 49"/>
            <p:cNvCxnSpPr>
              <a:stCxn id="53" idx="0"/>
              <a:endCxn id="53" idx="2"/>
            </p:cNvCxnSpPr>
            <p:nvPr/>
          </p:nvCxnSpPr>
          <p:spPr>
            <a:xfrm>
              <a:off x="6846241" y="621435"/>
              <a:ext cx="0"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1" name="直接连接符 50"/>
            <p:cNvCxnSpPr/>
            <p:nvPr/>
          </p:nvCxnSpPr>
          <p:spPr>
            <a:xfrm>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2" name="直接连接符 51"/>
            <p:cNvCxnSpPr/>
            <p:nvPr/>
          </p:nvCxnSpPr>
          <p:spPr>
            <a:xfrm flipH="1">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grpSp>
      <p:grpSp>
        <p:nvGrpSpPr>
          <p:cNvPr id="54" name="组合 53"/>
          <p:cNvGrpSpPr/>
          <p:nvPr/>
        </p:nvGrpSpPr>
        <p:grpSpPr>
          <a:xfrm>
            <a:off x="3453404" y="2492899"/>
            <a:ext cx="902572" cy="902572"/>
            <a:chOff x="6394955" y="621435"/>
            <a:chExt cx="902572" cy="902572"/>
          </a:xfrm>
        </p:grpSpPr>
        <p:sp>
          <p:nvSpPr>
            <p:cNvPr id="59" name="矩形 58"/>
            <p:cNvSpPr/>
            <p:nvPr/>
          </p:nvSpPr>
          <p:spPr>
            <a:xfrm>
              <a:off x="6394955" y="621435"/>
              <a:ext cx="902571" cy="902571"/>
            </a:xfrm>
            <a:prstGeom prst="rect">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6000" b="1" dirty="0">
                  <a:solidFill>
                    <a:srgbClr val="00B0F0"/>
                  </a:solidFill>
                  <a:latin typeface="微软雅黑" pitchFamily="34" charset="-122"/>
                  <a:ea typeface="微软雅黑" pitchFamily="34" charset="-122"/>
                </a:rPr>
                <a:t>习</a:t>
              </a:r>
            </a:p>
          </p:txBody>
        </p:sp>
        <p:cxnSp>
          <p:nvCxnSpPr>
            <p:cNvPr id="55" name="直接连接符 54"/>
            <p:cNvCxnSpPr>
              <a:stCxn id="59" idx="1"/>
              <a:endCxn id="59" idx="3"/>
            </p:cNvCxnSpPr>
            <p:nvPr/>
          </p:nvCxnSpPr>
          <p:spPr>
            <a:xfrm>
              <a:off x="6394955" y="1072721"/>
              <a:ext cx="902571" cy="0"/>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6" name="直接连接符 55"/>
            <p:cNvCxnSpPr>
              <a:stCxn id="59" idx="0"/>
              <a:endCxn id="59" idx="2"/>
            </p:cNvCxnSpPr>
            <p:nvPr/>
          </p:nvCxnSpPr>
          <p:spPr>
            <a:xfrm>
              <a:off x="6846241" y="621435"/>
              <a:ext cx="0"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7" name="直接连接符 56"/>
            <p:cNvCxnSpPr/>
            <p:nvPr/>
          </p:nvCxnSpPr>
          <p:spPr>
            <a:xfrm>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cxnSp>
          <p:nvCxnSpPr>
            <p:cNvPr id="58" name="直接连接符 57"/>
            <p:cNvCxnSpPr/>
            <p:nvPr/>
          </p:nvCxnSpPr>
          <p:spPr>
            <a:xfrm flipH="1">
              <a:off x="6394956" y="621436"/>
              <a:ext cx="902571" cy="902571"/>
            </a:xfrm>
            <a:prstGeom prst="line">
              <a:avLst/>
            </a:prstGeom>
            <a:ln>
              <a:solidFill>
                <a:srgbClr val="00B0F0"/>
              </a:solidFill>
              <a:prstDash val="dash"/>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493684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300"/>
                                        <p:tgtEl>
                                          <p:spTgt spid="2051"/>
                                        </p:tgtEl>
                                      </p:cBhvr>
                                    </p:animEffect>
                                    <p:anim calcmode="lin" valueType="num">
                                      <p:cBhvr>
                                        <p:cTn id="8" dur="300" fill="hold"/>
                                        <p:tgtEl>
                                          <p:spTgt spid="2051"/>
                                        </p:tgtEl>
                                        <p:attrNameLst>
                                          <p:attrName>ppt_x</p:attrName>
                                        </p:attrNameLst>
                                      </p:cBhvr>
                                      <p:tavLst>
                                        <p:tav tm="0">
                                          <p:val>
                                            <p:strVal val="#ppt_x"/>
                                          </p:val>
                                        </p:tav>
                                        <p:tav tm="100000">
                                          <p:val>
                                            <p:strVal val="#ppt_x"/>
                                          </p:val>
                                        </p:tav>
                                      </p:tavLst>
                                    </p:anim>
                                    <p:anim calcmode="lin" valueType="num">
                                      <p:cBhvr>
                                        <p:cTn id="9" dur="300" fill="hold"/>
                                        <p:tgtEl>
                                          <p:spTgt spid="2051"/>
                                        </p:tgtEl>
                                        <p:attrNameLst>
                                          <p:attrName>ppt_y</p:attrName>
                                        </p:attrNameLst>
                                      </p:cBhvr>
                                      <p:tavLst>
                                        <p:tav tm="0">
                                          <p:val>
                                            <p:strVal val="#ppt_y+.1"/>
                                          </p:val>
                                        </p:tav>
                                        <p:tav tm="100000">
                                          <p:val>
                                            <p:strVal val="#ppt_y"/>
                                          </p:val>
                                        </p:tav>
                                      </p:tavLst>
                                    </p:anim>
                                  </p:childTnLst>
                                </p:cTn>
                              </p:par>
                            </p:childTnLst>
                          </p:cTn>
                        </p:par>
                        <p:par>
                          <p:cTn id="10" fill="hold">
                            <p:stCondLst>
                              <p:cond delay="300"/>
                            </p:stCondLst>
                            <p:childTnLst>
                              <p:par>
                                <p:cTn id="11" presetID="10" presetClass="entr" presetSubtype="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200"/>
                                        <p:tgtEl>
                                          <p:spTgt spid="24"/>
                                        </p:tgtEl>
                                      </p:cBhvr>
                                    </p:animEffect>
                                  </p:childTnLst>
                                </p:cTn>
                              </p:par>
                              <p:par>
                                <p:cTn id="14" presetID="10" presetClass="entr" presetSubtype="0" fill="hold" grpId="0" nodeType="withEffect">
                                  <p:stCondLst>
                                    <p:cond delay="1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200"/>
                                        <p:tgtEl>
                                          <p:spTgt spid="6"/>
                                        </p:tgtEl>
                                      </p:cBhvr>
                                    </p:animEffect>
                                  </p:childTnLst>
                                </p:cTn>
                              </p:par>
                              <p:par>
                                <p:cTn id="17" presetID="10" presetClass="entr" presetSubtype="0" fill="hold" nodeType="withEffect">
                                  <p:stCondLst>
                                    <p:cond delay="20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200"/>
                                        <p:tgtEl>
                                          <p:spTgt spid="30"/>
                                        </p:tgtEl>
                                      </p:cBhvr>
                                    </p:animEffect>
                                  </p:childTnLst>
                                </p:cTn>
                              </p:par>
                              <p:par>
                                <p:cTn id="20" presetID="10" presetClass="entr" presetSubtype="0" fill="hold" nodeType="withEffect">
                                  <p:stCondLst>
                                    <p:cond delay="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200"/>
                                        <p:tgtEl>
                                          <p:spTgt spid="48"/>
                                        </p:tgtEl>
                                      </p:cBhvr>
                                    </p:animEffect>
                                  </p:childTnLst>
                                </p:cTn>
                              </p:par>
                              <p:par>
                                <p:cTn id="23" presetID="10" presetClass="entr" presetSubtype="0" fill="hold" nodeType="withEffect">
                                  <p:stCondLst>
                                    <p:cond delay="40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200"/>
                                        <p:tgtEl>
                                          <p:spTgt spid="54"/>
                                        </p:tgtEl>
                                      </p:cBhvr>
                                    </p:animEffect>
                                  </p:childTnLst>
                                </p:cTn>
                              </p:par>
                            </p:childTnLst>
                          </p:cTn>
                        </p:par>
                        <p:par>
                          <p:cTn id="26" fill="hold">
                            <p:stCondLst>
                              <p:cond delay="900"/>
                            </p:stCondLst>
                            <p:childTnLst>
                              <p:par>
                                <p:cTn id="27" presetID="22" presetClass="entr" presetSubtype="8"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left)">
                                      <p:cBhvr>
                                        <p:cTn id="29" dur="500"/>
                                        <p:tgtEl>
                                          <p:spTgt spid="20"/>
                                        </p:tgtEl>
                                      </p:cBhvr>
                                    </p:animEffect>
                                  </p:childTnLst>
                                </p:cTn>
                              </p:par>
                            </p:childTnLst>
                          </p:cTn>
                        </p:par>
                        <p:par>
                          <p:cTn id="30" fill="hold">
                            <p:stCondLst>
                              <p:cond delay="1400"/>
                            </p:stCondLst>
                            <p:childTnLst>
                              <p:par>
                                <p:cTn id="31" presetID="14" presetClass="entr" presetSubtype="10" fill="hold" grpId="1"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randombar(horizontal)">
                                      <p:cBhvr>
                                        <p:cTn id="3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smtClean="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a:latin typeface="Arial Unicode MS" pitchFamily="34" charset="-122"/>
                <a:ea typeface="Arial Unicode MS" pitchFamily="34" charset="-122"/>
                <a:cs typeface="Arial Unicode MS" pitchFamily="34" charset="-122"/>
              </a:rPr>
              <a:t>6</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a:solidFill>
                  <a:srgbClr val="00B0F0"/>
                </a:solidFill>
                <a:latin typeface="微软雅黑" pitchFamily="34" charset="-122"/>
                <a:ea typeface="微软雅黑" pitchFamily="34" charset="-122"/>
              </a:rPr>
              <a:t>微型</a:t>
            </a:r>
            <a:r>
              <a:rPr lang="zh-CN" altLang="en-US" dirty="0" smtClean="0">
                <a:solidFill>
                  <a:srgbClr val="00B0F0"/>
                </a:solidFill>
                <a:latin typeface="微软雅黑" pitchFamily="34" charset="-122"/>
                <a:ea typeface="微软雅黑" pitchFamily="34" charset="-122"/>
              </a:rPr>
              <a:t>学习的发展 </a:t>
            </a:r>
            <a:endParaRPr lang="zh-CN" altLang="en-US" dirty="0">
              <a:solidFill>
                <a:srgbClr val="00B0F0"/>
              </a:solidFill>
              <a:latin typeface="微软雅黑" pitchFamily="34" charset="-122"/>
              <a:ea typeface="微软雅黑" pitchFamily="34" charset="-122"/>
            </a:endParaRPr>
          </a:p>
        </p:txBody>
      </p:sp>
      <p:grpSp>
        <p:nvGrpSpPr>
          <p:cNvPr id="18" name="组合 17"/>
          <p:cNvGrpSpPr/>
          <p:nvPr/>
        </p:nvGrpSpPr>
        <p:grpSpPr>
          <a:xfrm>
            <a:off x="59734" y="5277458"/>
            <a:ext cx="4800298" cy="1569660"/>
            <a:chOff x="8628686" y="5243102"/>
            <a:chExt cx="4800298" cy="1569660"/>
          </a:xfrm>
        </p:grpSpPr>
        <p:sp>
          <p:nvSpPr>
            <p:cNvPr id="20" name="TextBox 19"/>
            <p:cNvSpPr txBox="1"/>
            <p:nvPr/>
          </p:nvSpPr>
          <p:spPr>
            <a:xfrm>
              <a:off x="8628686" y="5243102"/>
              <a:ext cx="407810" cy="1569660"/>
            </a:xfrm>
            <a:prstGeom prst="rect">
              <a:avLst/>
            </a:prstGeom>
            <a:noFill/>
          </p:spPr>
          <p:txBody>
            <a:bodyPr wrap="square">
              <a:spAutoFit/>
            </a:bodyPr>
            <a:lstStyle/>
            <a:p>
              <a:pPr fontAlgn="auto">
                <a:spcBef>
                  <a:spcPts val="0"/>
                </a:spcBef>
                <a:spcAft>
                  <a:spcPts val="0"/>
                </a:spcAft>
                <a:defRPr/>
              </a:pPr>
              <a:r>
                <a:rPr lang="en-US" altLang="zh-CN" sz="9600" b="1" i="1" dirty="0" smtClean="0">
                  <a:solidFill>
                    <a:srgbClr val="00B0F0"/>
                  </a:solidFill>
                  <a:effectLst>
                    <a:outerShdw blurRad="38100" dist="38100" dir="2700000" algn="tl">
                      <a:srgbClr val="000000">
                        <a:alpha val="43137"/>
                      </a:srgbClr>
                    </a:outerShdw>
                  </a:effectLst>
                  <a:latin typeface="Broadway" pitchFamily="82" charset="0"/>
                  <a:ea typeface="DFPYeaSong-B5" pitchFamily="18" charset="-120"/>
                </a:rPr>
                <a:t>1</a:t>
              </a:r>
              <a:endParaRPr lang="zh-CN" altLang="en-US" sz="9600" b="1" i="1" dirty="0">
                <a:solidFill>
                  <a:srgbClr val="00B0F0"/>
                </a:solidFill>
                <a:effectLst>
                  <a:outerShdw blurRad="38100" dist="38100" dir="2700000" algn="tl">
                    <a:srgbClr val="000000">
                      <a:alpha val="43137"/>
                    </a:srgbClr>
                  </a:outerShdw>
                </a:effectLst>
                <a:latin typeface="Broadway" pitchFamily="82" charset="0"/>
                <a:ea typeface="DFPYeaSong-B5" pitchFamily="18" charset="-120"/>
              </a:endParaRPr>
            </a:p>
          </p:txBody>
        </p:sp>
        <p:grpSp>
          <p:nvGrpSpPr>
            <p:cNvPr id="21" name="组合 20"/>
            <p:cNvGrpSpPr/>
            <p:nvPr/>
          </p:nvGrpSpPr>
          <p:grpSpPr>
            <a:xfrm>
              <a:off x="8748464" y="5629533"/>
              <a:ext cx="3168352" cy="1080120"/>
              <a:chOff x="8748464" y="5629533"/>
              <a:chExt cx="3168352" cy="1080120"/>
            </a:xfrm>
          </p:grpSpPr>
          <p:cxnSp>
            <p:nvCxnSpPr>
              <p:cNvPr id="23" name="直接连接符 22"/>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24" name="直接连接符 23"/>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22" name="矩形 21"/>
            <p:cNvSpPr>
              <a:spLocks noChangeArrowheads="1"/>
            </p:cNvSpPr>
            <p:nvPr/>
          </p:nvSpPr>
          <p:spPr bwMode="auto">
            <a:xfrm>
              <a:off x="9612637" y="6170528"/>
              <a:ext cx="3816347" cy="369332"/>
            </a:xfrm>
            <a:prstGeom prst="rect">
              <a:avLst/>
            </a:prstGeom>
            <a:noFill/>
            <a:ln w="9525">
              <a:noFill/>
              <a:miter lim="800000"/>
              <a:headEnd/>
              <a:tailEnd/>
            </a:ln>
          </p:spPr>
          <p:txBody>
            <a:bodyPr wrap="square">
              <a:spAutoFit/>
            </a:bodyPr>
            <a:lstStyle/>
            <a:p>
              <a:pPr>
                <a:spcBef>
                  <a:spcPts val="200"/>
                </a:spcBef>
                <a:spcAft>
                  <a:spcPts val="60"/>
                </a:spcAft>
              </a:pPr>
              <a:r>
                <a:rPr lang="zh-CN" altLang="en-US" kern="0" dirty="0">
                  <a:solidFill>
                    <a:srgbClr val="00B0F0"/>
                  </a:solidFill>
                  <a:latin typeface="微软雅黑" pitchFamily="34" charset="-122"/>
                  <a:ea typeface="微软雅黑" pitchFamily="34" charset="-122"/>
                </a:rPr>
                <a:t>移动微型学习</a:t>
              </a:r>
            </a:p>
          </p:txBody>
        </p:sp>
      </p:grpSp>
      <p:sp>
        <p:nvSpPr>
          <p:cNvPr id="26" name="Text Box 44"/>
          <p:cNvSpPr txBox="1">
            <a:spLocks noChangeArrowheads="1"/>
          </p:cNvSpPr>
          <p:nvPr/>
        </p:nvSpPr>
        <p:spPr bwMode="auto">
          <a:xfrm>
            <a:off x="999441" y="1556792"/>
            <a:ext cx="7460991" cy="10895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dirty="0">
                <a:solidFill>
                  <a:schemeClr val="bg1">
                    <a:lumMod val="50000"/>
                  </a:schemeClr>
                </a:solidFill>
                <a:latin typeface="微软雅黑" pitchFamily="34" charset="-122"/>
                <a:ea typeface="微软雅黑" pitchFamily="34" charset="-122"/>
              </a:rPr>
              <a:t>实际的移动学习中</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人们总是想更快地获取答案</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短时间内</a:t>
            </a:r>
            <a:r>
              <a:rPr lang="zh-CN" altLang="en-US" dirty="0" smtClean="0">
                <a:solidFill>
                  <a:schemeClr val="bg1">
                    <a:lumMod val="50000"/>
                  </a:schemeClr>
                </a:solidFill>
                <a:latin typeface="微软雅黑" pitchFamily="34" charset="-122"/>
                <a:ea typeface="微软雅黑" pitchFamily="34" charset="-122"/>
              </a:rPr>
              <a:t>解决问题</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当遇到的问题和答案较为复杂时</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就需要将其分割成多个片断</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以使交流双方能更明白地沟通。这种情况下</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就进行着微内容的、短时间的学习活动</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这便是移动微型学习。</a:t>
            </a:r>
          </a:p>
        </p:txBody>
      </p:sp>
      <p:sp>
        <p:nvSpPr>
          <p:cNvPr id="27" name="Text Box 44"/>
          <p:cNvSpPr txBox="1">
            <a:spLocks noChangeArrowheads="1"/>
          </p:cNvSpPr>
          <p:nvPr/>
        </p:nvSpPr>
        <p:spPr bwMode="auto">
          <a:xfrm>
            <a:off x="999441" y="2954092"/>
            <a:ext cx="4220631" cy="2419124"/>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dirty="0">
                <a:solidFill>
                  <a:schemeClr val="bg1">
                    <a:lumMod val="50000"/>
                  </a:schemeClr>
                </a:solidFill>
                <a:latin typeface="微软雅黑" pitchFamily="34" charset="-122"/>
                <a:ea typeface="微软雅黑" pitchFamily="34" charset="-122"/>
              </a:rPr>
              <a:t>移动微型学习是微型学习与移动学习相互融合的结果</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是运用</a:t>
            </a:r>
            <a:r>
              <a:rPr lang="zh-CN" altLang="en-US" dirty="0" smtClean="0">
                <a:solidFill>
                  <a:schemeClr val="bg1">
                    <a:lumMod val="50000"/>
                  </a:schemeClr>
                </a:solidFill>
                <a:latin typeface="微软雅黑" pitchFamily="34" charset="-122"/>
                <a:ea typeface="微软雅黑" pitchFamily="34" charset="-122"/>
              </a:rPr>
              <a:t>移动</a:t>
            </a:r>
            <a:r>
              <a:rPr lang="zh-CN" altLang="en-US" dirty="0">
                <a:solidFill>
                  <a:schemeClr val="bg1">
                    <a:lumMod val="50000"/>
                  </a:schemeClr>
                </a:solidFill>
                <a:latin typeface="微软雅黑" pitchFamily="34" charset="-122"/>
                <a:ea typeface="微软雅黑" pitchFamily="34" charset="-122"/>
              </a:rPr>
              <a:t>设备随时随地进行的一种微型学习</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它把学习场所拓展到了更广地域</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提高了学习效率。移动微型学习“不太适合运用于内容覆盖全部主题的学习情境</a:t>
            </a:r>
            <a:r>
              <a:rPr lang="en-US" altLang="zh-CN" dirty="0">
                <a:solidFill>
                  <a:schemeClr val="bg1">
                    <a:lumMod val="50000"/>
                  </a:schemeClr>
                </a:solidFill>
                <a:latin typeface="微软雅黑" pitchFamily="34" charset="-122"/>
                <a:ea typeface="微软雅黑" pitchFamily="34" charset="-122"/>
              </a:rPr>
              <a:t>, </a:t>
            </a:r>
            <a:r>
              <a:rPr lang="zh-CN" altLang="en-US" dirty="0">
                <a:solidFill>
                  <a:schemeClr val="bg1">
                    <a:lumMod val="50000"/>
                  </a:schemeClr>
                </a:solidFill>
                <a:latin typeface="微软雅黑" pitchFamily="34" charset="-122"/>
                <a:ea typeface="微软雅黑" pitchFamily="34" charset="-122"/>
              </a:rPr>
              <a:t>但在运用结构化的小信息片断去更新和补充现存知识时最为成功”</a:t>
            </a:r>
          </a:p>
        </p:txBody>
      </p:sp>
      <p:pic>
        <p:nvPicPr>
          <p:cNvPr id="17" name="图片 16"/>
          <p:cNvPicPr>
            <a:picLocks noChangeAspect="1"/>
          </p:cNvPicPr>
          <p:nvPr/>
        </p:nvPicPr>
        <p:blipFill rotWithShape="1">
          <a:blip r:embed="rId2">
            <a:extLst>
              <a:ext uri="{28A0092B-C50C-407E-A947-70E740481C1C}">
                <a14:useLocalDpi xmlns:a14="http://schemas.microsoft.com/office/drawing/2010/main" val="0"/>
              </a:ext>
            </a:extLst>
          </a:blip>
          <a:srcRect t="11034"/>
          <a:stretch/>
        </p:blipFill>
        <p:spPr>
          <a:xfrm>
            <a:off x="5904040" y="2996952"/>
            <a:ext cx="2286000" cy="2711691"/>
          </a:xfrm>
          <a:prstGeom prst="rect">
            <a:avLst/>
          </a:prstGeom>
        </p:spPr>
      </p:pic>
    </p:spTree>
    <p:extLst>
      <p:ext uri="{BB962C8B-B14F-4D97-AF65-F5344CB8AC3E}">
        <p14:creationId xmlns:p14="http://schemas.microsoft.com/office/powerpoint/2010/main" val="2368759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
                                        <p:tgtEl>
                                          <p:spTgt spid="11"/>
                                        </p:tgtEl>
                                      </p:cBhvr>
                                    </p:animEffect>
                                  </p:childTnLst>
                                </p:cTn>
                              </p:par>
                              <p:par>
                                <p:cTn id="8" presetID="2" presetClass="entr" presetSubtype="8" fill="hold" grpId="0" nodeType="withEffect">
                                  <p:stCondLst>
                                    <p:cond delay="1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200" fill="hold"/>
                                        <p:tgtEl>
                                          <p:spTgt spid="14"/>
                                        </p:tgtEl>
                                        <p:attrNameLst>
                                          <p:attrName>ppt_x</p:attrName>
                                        </p:attrNameLst>
                                      </p:cBhvr>
                                      <p:tavLst>
                                        <p:tav tm="0">
                                          <p:val>
                                            <p:strVal val="0-#ppt_w/2"/>
                                          </p:val>
                                        </p:tav>
                                        <p:tav tm="100000">
                                          <p:val>
                                            <p:strVal val="#ppt_x"/>
                                          </p:val>
                                        </p:tav>
                                      </p:tavLst>
                                    </p:anim>
                                    <p:anim calcmode="lin" valueType="num">
                                      <p:cBhvr additive="base">
                                        <p:cTn id="11" dur="200" fill="hold"/>
                                        <p:tgtEl>
                                          <p:spTgt spid="14"/>
                                        </p:tgtEl>
                                        <p:attrNameLst>
                                          <p:attrName>ppt_y</p:attrName>
                                        </p:attrNameLst>
                                      </p:cBhvr>
                                      <p:tavLst>
                                        <p:tav tm="0">
                                          <p:val>
                                            <p:strVal val="#ppt_y"/>
                                          </p:val>
                                        </p:tav>
                                        <p:tav tm="100000">
                                          <p:val>
                                            <p:strVal val="#ppt_y"/>
                                          </p:val>
                                        </p:tav>
                                      </p:tavLst>
                                    </p:anim>
                                  </p:childTnLst>
                                </p:cTn>
                              </p:par>
                            </p:childTnLst>
                          </p:cTn>
                        </p:par>
                        <p:par>
                          <p:cTn id="12" fill="hold">
                            <p:stCondLst>
                              <p:cond delay="3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300"/>
                            </p:stCondLst>
                            <p:childTnLst>
                              <p:par>
                                <p:cTn id="19" presetID="2" presetClass="entr" presetSubtype="2" fill="hold" nodeType="afterEffect">
                                  <p:stCondLst>
                                    <p:cond delay="30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 fill="hold"/>
                                        <p:tgtEl>
                                          <p:spTgt spid="18"/>
                                        </p:tgtEl>
                                        <p:attrNameLst>
                                          <p:attrName>ppt_x</p:attrName>
                                        </p:attrNameLst>
                                      </p:cBhvr>
                                      <p:tavLst>
                                        <p:tav tm="0">
                                          <p:val>
                                            <p:strVal val="1+#ppt_w/2"/>
                                          </p:val>
                                        </p:tav>
                                        <p:tav tm="100000">
                                          <p:val>
                                            <p:strVal val="#ppt_x"/>
                                          </p:val>
                                        </p:tav>
                                      </p:tavLst>
                                    </p:anim>
                                    <p:anim calcmode="lin" valueType="num">
                                      <p:cBhvr additive="base">
                                        <p:cTn id="22" dur="1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1000"/>
                                        <p:tgtEl>
                                          <p:spTgt spid="26"/>
                                        </p:tgtEl>
                                      </p:cBhvr>
                                    </p:animEffect>
                                    <p:anim calcmode="lin" valueType="num">
                                      <p:cBhvr>
                                        <p:cTn id="28" dur="1000" fill="hold"/>
                                        <p:tgtEl>
                                          <p:spTgt spid="26"/>
                                        </p:tgtEl>
                                        <p:attrNameLst>
                                          <p:attrName>ppt_x</p:attrName>
                                        </p:attrNameLst>
                                      </p:cBhvr>
                                      <p:tavLst>
                                        <p:tav tm="0">
                                          <p:val>
                                            <p:strVal val="#ppt_x"/>
                                          </p:val>
                                        </p:tav>
                                        <p:tav tm="100000">
                                          <p:val>
                                            <p:strVal val="#ppt_x"/>
                                          </p:val>
                                        </p:tav>
                                      </p:tavLst>
                                    </p:anim>
                                    <p:anim calcmode="lin" valueType="num">
                                      <p:cBhvr>
                                        <p:cTn id="29" dur="1000" fill="hold"/>
                                        <p:tgtEl>
                                          <p:spTgt spid="26"/>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grpId="0" nodeType="after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26"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smtClean="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a:latin typeface="Arial Unicode MS" pitchFamily="34" charset="-122"/>
                <a:ea typeface="Arial Unicode MS" pitchFamily="34" charset="-122"/>
                <a:cs typeface="Arial Unicode MS" pitchFamily="34" charset="-122"/>
              </a:rPr>
              <a:t>6</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smtClean="0">
                <a:solidFill>
                  <a:srgbClr val="00B0F0"/>
                </a:solidFill>
                <a:latin typeface="微软雅黑" pitchFamily="34" charset="-122"/>
                <a:ea typeface="微软雅黑" pitchFamily="34" charset="-122"/>
              </a:rPr>
              <a:t>微型学习的发展 </a:t>
            </a:r>
            <a:endParaRPr lang="zh-CN" altLang="en-US" dirty="0">
              <a:solidFill>
                <a:srgbClr val="00B0F0"/>
              </a:solidFill>
              <a:latin typeface="微软雅黑" pitchFamily="34" charset="-122"/>
              <a:ea typeface="微软雅黑" pitchFamily="34" charset="-122"/>
            </a:endParaRPr>
          </a:p>
        </p:txBody>
      </p:sp>
      <p:sp>
        <p:nvSpPr>
          <p:cNvPr id="26" name="Text Box 44"/>
          <p:cNvSpPr txBox="1">
            <a:spLocks noChangeArrowheads="1"/>
          </p:cNvSpPr>
          <p:nvPr/>
        </p:nvSpPr>
        <p:spPr bwMode="auto">
          <a:xfrm>
            <a:off x="999441" y="1556792"/>
            <a:ext cx="7460991" cy="10895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dirty="0">
                <a:solidFill>
                  <a:schemeClr val="bg1">
                    <a:lumMod val="50000"/>
                  </a:schemeClr>
                </a:solidFill>
                <a:latin typeface="微软雅黑" pitchFamily="34" charset="-122"/>
                <a:ea typeface="微软雅黑" pitchFamily="34" charset="-122"/>
              </a:rPr>
              <a:t>一方面，在当今社会个人必须要在有限的时间里适应不断变化的社会环境，学习能力和学习速度对个人至关重要；另一个方面技术设备和信息服务的使用正日益融入我们的日常生活，成为我们日常生活不可或缺的一部分。</a:t>
            </a:r>
          </a:p>
        </p:txBody>
      </p:sp>
      <p:sp>
        <p:nvSpPr>
          <p:cNvPr id="27" name="Text Box 44"/>
          <p:cNvSpPr txBox="1">
            <a:spLocks noChangeArrowheads="1"/>
          </p:cNvSpPr>
          <p:nvPr/>
        </p:nvSpPr>
        <p:spPr bwMode="auto">
          <a:xfrm>
            <a:off x="999441" y="2970818"/>
            <a:ext cx="3860591" cy="1754326"/>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dirty="0">
                <a:solidFill>
                  <a:schemeClr val="bg1">
                    <a:lumMod val="50000"/>
                  </a:schemeClr>
                </a:solidFill>
                <a:latin typeface="微软雅黑" pitchFamily="34" charset="-122"/>
                <a:ea typeface="微软雅黑" pitchFamily="34" charset="-122"/>
              </a:rPr>
              <a:t>如何利用这些生活中普遍存在的资源设备，促进学习者的学习就成为亟待解决的问题。整合式微型学习（</a:t>
            </a:r>
            <a:r>
              <a:rPr lang="en-US" altLang="zh-CN" dirty="0">
                <a:solidFill>
                  <a:schemeClr val="bg1">
                    <a:lumMod val="50000"/>
                  </a:schemeClr>
                </a:solidFill>
                <a:latin typeface="微软雅黑" pitchFamily="34" charset="-122"/>
                <a:ea typeface="微软雅黑" pitchFamily="34" charset="-122"/>
              </a:rPr>
              <a:t>Integrated Micro Learning</a:t>
            </a:r>
            <a:r>
              <a:rPr lang="zh-CN" altLang="en-US" dirty="0">
                <a:solidFill>
                  <a:schemeClr val="bg1">
                    <a:lumMod val="50000"/>
                  </a:schemeClr>
                </a:solidFill>
                <a:latin typeface="微软雅黑" pitchFamily="34" charset="-122"/>
                <a:ea typeface="微软雅黑" pitchFamily="34" charset="-122"/>
              </a:rPr>
              <a:t>，简称</a:t>
            </a:r>
            <a:r>
              <a:rPr lang="en-US" altLang="zh-CN" dirty="0">
                <a:solidFill>
                  <a:schemeClr val="bg1">
                    <a:lumMod val="50000"/>
                  </a:schemeClr>
                </a:solidFill>
                <a:latin typeface="微软雅黑" pitchFamily="34" charset="-122"/>
                <a:ea typeface="微软雅黑" pitchFamily="34" charset="-122"/>
              </a:rPr>
              <a:t>IML</a:t>
            </a:r>
            <a:r>
              <a:rPr lang="zh-CN" altLang="en-US" dirty="0">
                <a:solidFill>
                  <a:schemeClr val="bg1">
                    <a:lumMod val="50000"/>
                  </a:schemeClr>
                </a:solidFill>
                <a:latin typeface="微软雅黑" pitchFamily="34" charset="-122"/>
                <a:ea typeface="微软雅黑" pitchFamily="34" charset="-122"/>
              </a:rPr>
              <a:t>）正是在这样的背景下产生的。</a:t>
            </a:r>
          </a:p>
        </p:txBody>
      </p:sp>
      <p:grpSp>
        <p:nvGrpSpPr>
          <p:cNvPr id="25" name="组合 24"/>
          <p:cNvGrpSpPr/>
          <p:nvPr/>
        </p:nvGrpSpPr>
        <p:grpSpPr>
          <a:xfrm>
            <a:off x="59734" y="5277458"/>
            <a:ext cx="4800298" cy="1569660"/>
            <a:chOff x="8628686" y="5243102"/>
            <a:chExt cx="4800298" cy="1569660"/>
          </a:xfrm>
        </p:grpSpPr>
        <p:sp>
          <p:nvSpPr>
            <p:cNvPr id="28" name="TextBox 27"/>
            <p:cNvSpPr txBox="1"/>
            <p:nvPr/>
          </p:nvSpPr>
          <p:spPr>
            <a:xfrm>
              <a:off x="8628686" y="5243102"/>
              <a:ext cx="407810" cy="1569660"/>
            </a:xfrm>
            <a:prstGeom prst="rect">
              <a:avLst/>
            </a:prstGeom>
            <a:noFill/>
          </p:spPr>
          <p:txBody>
            <a:bodyPr wrap="square">
              <a:spAutoFit/>
            </a:bodyPr>
            <a:lstStyle/>
            <a:p>
              <a:pPr fontAlgn="auto">
                <a:spcBef>
                  <a:spcPts val="0"/>
                </a:spcBef>
                <a:spcAft>
                  <a:spcPts val="0"/>
                </a:spcAft>
                <a:defRPr/>
              </a:pPr>
              <a:r>
                <a:rPr lang="en-US" altLang="zh-CN" sz="9600" b="1" i="1" dirty="0">
                  <a:solidFill>
                    <a:srgbClr val="00B0F0"/>
                  </a:solidFill>
                  <a:effectLst>
                    <a:outerShdw blurRad="38100" dist="38100" dir="2700000" algn="tl">
                      <a:srgbClr val="000000">
                        <a:alpha val="43137"/>
                      </a:srgbClr>
                    </a:outerShdw>
                  </a:effectLst>
                  <a:latin typeface="Broadway" pitchFamily="82" charset="0"/>
                  <a:ea typeface="DFPYeaSong-B5" pitchFamily="18" charset="-120"/>
                </a:rPr>
                <a:t>2</a:t>
              </a:r>
              <a:endParaRPr lang="zh-CN" altLang="en-US" sz="9600" b="1" i="1" dirty="0">
                <a:solidFill>
                  <a:srgbClr val="00B0F0"/>
                </a:solidFill>
                <a:effectLst>
                  <a:outerShdw blurRad="38100" dist="38100" dir="2700000" algn="tl">
                    <a:srgbClr val="000000">
                      <a:alpha val="43137"/>
                    </a:srgbClr>
                  </a:outerShdw>
                </a:effectLst>
                <a:latin typeface="Broadway" pitchFamily="82" charset="0"/>
                <a:ea typeface="DFPYeaSong-B5" pitchFamily="18" charset="-120"/>
              </a:endParaRPr>
            </a:p>
          </p:txBody>
        </p:sp>
        <p:grpSp>
          <p:nvGrpSpPr>
            <p:cNvPr id="29" name="组合 28"/>
            <p:cNvGrpSpPr/>
            <p:nvPr/>
          </p:nvGrpSpPr>
          <p:grpSpPr>
            <a:xfrm>
              <a:off x="8748464" y="5629533"/>
              <a:ext cx="3168352" cy="1080120"/>
              <a:chOff x="8748464" y="5629533"/>
              <a:chExt cx="3168352" cy="1080120"/>
            </a:xfrm>
          </p:grpSpPr>
          <p:cxnSp>
            <p:nvCxnSpPr>
              <p:cNvPr id="31" name="直接连接符 30"/>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32" name="直接连接符 31"/>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0" name="矩形 29"/>
            <p:cNvSpPr>
              <a:spLocks noChangeArrowheads="1"/>
            </p:cNvSpPr>
            <p:nvPr/>
          </p:nvSpPr>
          <p:spPr bwMode="auto">
            <a:xfrm>
              <a:off x="9612637" y="6170528"/>
              <a:ext cx="3816347" cy="369332"/>
            </a:xfrm>
            <a:prstGeom prst="rect">
              <a:avLst/>
            </a:prstGeom>
            <a:noFill/>
            <a:ln w="9525">
              <a:noFill/>
              <a:miter lim="800000"/>
              <a:headEnd/>
              <a:tailEnd/>
            </a:ln>
          </p:spPr>
          <p:txBody>
            <a:bodyPr wrap="square">
              <a:spAutoFit/>
            </a:bodyPr>
            <a:lstStyle/>
            <a:p>
              <a:pPr>
                <a:spcBef>
                  <a:spcPts val="200"/>
                </a:spcBef>
                <a:spcAft>
                  <a:spcPts val="60"/>
                </a:spcAft>
              </a:pPr>
              <a:r>
                <a:rPr lang="zh-CN" altLang="en-US" kern="0" dirty="0">
                  <a:solidFill>
                    <a:srgbClr val="00B0F0"/>
                  </a:solidFill>
                  <a:latin typeface="微软雅黑" pitchFamily="34" charset="-122"/>
                  <a:ea typeface="微软雅黑" pitchFamily="34" charset="-122"/>
                </a:rPr>
                <a:t>整合</a:t>
              </a:r>
              <a:r>
                <a:rPr lang="zh-CN" altLang="en-US" kern="0" dirty="0" smtClean="0">
                  <a:solidFill>
                    <a:srgbClr val="00B0F0"/>
                  </a:solidFill>
                  <a:latin typeface="微软雅黑" pitchFamily="34" charset="-122"/>
                  <a:ea typeface="微软雅黑" pitchFamily="34" charset="-122"/>
                </a:rPr>
                <a:t>式微型学习</a:t>
              </a:r>
              <a:endParaRPr lang="zh-CN" altLang="en-US" kern="0" dirty="0">
                <a:solidFill>
                  <a:srgbClr val="00B0F0"/>
                </a:solidFill>
                <a:latin typeface="微软雅黑" pitchFamily="34" charset="-122"/>
                <a:ea typeface="微软雅黑" pitchFamily="34" charset="-122"/>
              </a:endParaRPr>
            </a:p>
          </p:txBody>
        </p:sp>
      </p:grpSp>
      <p:pic>
        <p:nvPicPr>
          <p:cNvPr id="33" name="Picture 5" descr="http://cp.donews.com/autogetarticle/_GetLockPic.php?p=http://img1.gtimg.com/tech/pics/hv1/6/35/569/370081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807" y="2970560"/>
            <a:ext cx="3222625" cy="290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5669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 fill="hold"/>
                                        <p:tgtEl>
                                          <p:spTgt spid="25"/>
                                        </p:tgtEl>
                                        <p:attrNameLst>
                                          <p:attrName>ppt_x</p:attrName>
                                        </p:attrNameLst>
                                      </p:cBhvr>
                                      <p:tavLst>
                                        <p:tav tm="0">
                                          <p:val>
                                            <p:strVal val="1+#ppt_w/2"/>
                                          </p:val>
                                        </p:tav>
                                        <p:tav tm="100000">
                                          <p:val>
                                            <p:strVal val="#ppt_x"/>
                                          </p:val>
                                        </p:tav>
                                      </p:tavLst>
                                    </p:anim>
                                    <p:anim calcmode="lin" valueType="num">
                                      <p:cBhvr additive="base">
                                        <p:cTn id="8" dur="1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smtClean="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a:latin typeface="Arial Unicode MS" pitchFamily="34" charset="-122"/>
                <a:ea typeface="Arial Unicode MS" pitchFamily="34" charset="-122"/>
                <a:cs typeface="Arial Unicode MS" pitchFamily="34" charset="-122"/>
              </a:rPr>
              <a:t>6</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smtClean="0">
                <a:solidFill>
                  <a:srgbClr val="00B0F0"/>
                </a:solidFill>
                <a:latin typeface="微软雅黑" pitchFamily="34" charset="-122"/>
                <a:ea typeface="微软雅黑" pitchFamily="34" charset="-122"/>
              </a:rPr>
              <a:t>微型学习的发展 </a:t>
            </a:r>
            <a:endParaRPr lang="zh-CN" altLang="en-US" dirty="0">
              <a:solidFill>
                <a:srgbClr val="00B0F0"/>
              </a:solidFill>
              <a:latin typeface="微软雅黑" pitchFamily="34" charset="-122"/>
              <a:ea typeface="微软雅黑" pitchFamily="34" charset="-122"/>
            </a:endParaRPr>
          </a:p>
        </p:txBody>
      </p:sp>
      <p:sp>
        <p:nvSpPr>
          <p:cNvPr id="26" name="Text Box 44"/>
          <p:cNvSpPr txBox="1">
            <a:spLocks noChangeArrowheads="1"/>
          </p:cNvSpPr>
          <p:nvPr/>
        </p:nvSpPr>
        <p:spPr bwMode="auto">
          <a:xfrm>
            <a:off x="999441" y="1556792"/>
            <a:ext cx="7190599" cy="10895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en-US" altLang="zh-CN" dirty="0">
                <a:solidFill>
                  <a:schemeClr val="bg1">
                    <a:lumMod val="50000"/>
                  </a:schemeClr>
                </a:solidFill>
                <a:latin typeface="微软雅黑" pitchFamily="34" charset="-122"/>
                <a:ea typeface="微软雅黑" pitchFamily="34" charset="-122"/>
              </a:rPr>
              <a:t>IML </a:t>
            </a:r>
            <a:r>
              <a:rPr lang="zh-CN" altLang="en-US" dirty="0">
                <a:solidFill>
                  <a:schemeClr val="bg1">
                    <a:lumMod val="50000"/>
                  </a:schemeClr>
                </a:solidFill>
                <a:latin typeface="微软雅黑" pitchFamily="34" charset="-122"/>
                <a:ea typeface="微软雅黑" pitchFamily="34" charset="-122"/>
              </a:rPr>
              <a:t>旨在根据不同的学习对象，使用不同的技术设备将学习内容嵌入到日常生活中，激发学习者的学习兴趣，它适用于自学或者 </a:t>
            </a:r>
            <a:r>
              <a:rPr lang="en-US" altLang="zh-CN" dirty="0">
                <a:solidFill>
                  <a:schemeClr val="bg1">
                    <a:lumMod val="50000"/>
                  </a:schemeClr>
                </a:solidFill>
                <a:latin typeface="微软雅黑" pitchFamily="34" charset="-122"/>
                <a:ea typeface="微软雅黑" pitchFamily="34" charset="-122"/>
              </a:rPr>
              <a:t>e-learning </a:t>
            </a:r>
            <a:r>
              <a:rPr lang="zh-CN" altLang="en-US" dirty="0">
                <a:solidFill>
                  <a:schemeClr val="bg1">
                    <a:lumMod val="50000"/>
                  </a:schemeClr>
                </a:solidFill>
                <a:latin typeface="微软雅黑" pitchFamily="34" charset="-122"/>
                <a:ea typeface="微软雅黑" pitchFamily="34" charset="-122"/>
              </a:rPr>
              <a:t>课程等个性化学习。</a:t>
            </a:r>
          </a:p>
        </p:txBody>
      </p:sp>
      <p:grpSp>
        <p:nvGrpSpPr>
          <p:cNvPr id="25" name="组合 24"/>
          <p:cNvGrpSpPr/>
          <p:nvPr/>
        </p:nvGrpSpPr>
        <p:grpSpPr>
          <a:xfrm>
            <a:off x="59734" y="5277458"/>
            <a:ext cx="4800298" cy="1569660"/>
            <a:chOff x="8628686" y="5243102"/>
            <a:chExt cx="4800298" cy="1569660"/>
          </a:xfrm>
        </p:grpSpPr>
        <p:sp>
          <p:nvSpPr>
            <p:cNvPr id="28" name="TextBox 27"/>
            <p:cNvSpPr txBox="1"/>
            <p:nvPr/>
          </p:nvSpPr>
          <p:spPr>
            <a:xfrm>
              <a:off x="8628686" y="5243102"/>
              <a:ext cx="407810" cy="1569660"/>
            </a:xfrm>
            <a:prstGeom prst="rect">
              <a:avLst/>
            </a:prstGeom>
            <a:noFill/>
          </p:spPr>
          <p:txBody>
            <a:bodyPr wrap="square">
              <a:spAutoFit/>
            </a:bodyPr>
            <a:lstStyle/>
            <a:p>
              <a:pPr fontAlgn="auto">
                <a:spcBef>
                  <a:spcPts val="0"/>
                </a:spcBef>
                <a:spcAft>
                  <a:spcPts val="0"/>
                </a:spcAft>
                <a:defRPr/>
              </a:pPr>
              <a:r>
                <a:rPr lang="en-US" altLang="zh-CN" sz="9600" b="1" i="1" dirty="0">
                  <a:solidFill>
                    <a:srgbClr val="00B0F0"/>
                  </a:solidFill>
                  <a:effectLst>
                    <a:outerShdw blurRad="38100" dist="38100" dir="2700000" algn="tl">
                      <a:srgbClr val="000000">
                        <a:alpha val="43137"/>
                      </a:srgbClr>
                    </a:outerShdw>
                  </a:effectLst>
                  <a:latin typeface="Broadway" pitchFamily="82" charset="0"/>
                  <a:ea typeface="DFPYeaSong-B5" pitchFamily="18" charset="-120"/>
                </a:rPr>
                <a:t>2</a:t>
              </a:r>
              <a:endParaRPr lang="zh-CN" altLang="en-US" sz="9600" b="1" i="1" dirty="0">
                <a:solidFill>
                  <a:srgbClr val="00B0F0"/>
                </a:solidFill>
                <a:effectLst>
                  <a:outerShdw blurRad="38100" dist="38100" dir="2700000" algn="tl">
                    <a:srgbClr val="000000">
                      <a:alpha val="43137"/>
                    </a:srgbClr>
                  </a:outerShdw>
                </a:effectLst>
                <a:latin typeface="Broadway" pitchFamily="82" charset="0"/>
                <a:ea typeface="DFPYeaSong-B5" pitchFamily="18" charset="-120"/>
              </a:endParaRPr>
            </a:p>
          </p:txBody>
        </p:sp>
        <p:grpSp>
          <p:nvGrpSpPr>
            <p:cNvPr id="29" name="组合 28"/>
            <p:cNvGrpSpPr/>
            <p:nvPr/>
          </p:nvGrpSpPr>
          <p:grpSpPr>
            <a:xfrm>
              <a:off x="8748464" y="5629533"/>
              <a:ext cx="3168352" cy="1080120"/>
              <a:chOff x="8748464" y="5629533"/>
              <a:chExt cx="3168352" cy="1080120"/>
            </a:xfrm>
          </p:grpSpPr>
          <p:cxnSp>
            <p:nvCxnSpPr>
              <p:cNvPr id="31" name="直接连接符 30"/>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32" name="直接连接符 31"/>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0" name="矩形 29"/>
            <p:cNvSpPr>
              <a:spLocks noChangeArrowheads="1"/>
            </p:cNvSpPr>
            <p:nvPr/>
          </p:nvSpPr>
          <p:spPr bwMode="auto">
            <a:xfrm>
              <a:off x="9612637" y="6170528"/>
              <a:ext cx="3816347" cy="369332"/>
            </a:xfrm>
            <a:prstGeom prst="rect">
              <a:avLst/>
            </a:prstGeom>
            <a:noFill/>
            <a:ln w="9525">
              <a:noFill/>
              <a:miter lim="800000"/>
              <a:headEnd/>
              <a:tailEnd/>
            </a:ln>
          </p:spPr>
          <p:txBody>
            <a:bodyPr wrap="square">
              <a:spAutoFit/>
            </a:bodyPr>
            <a:lstStyle/>
            <a:p>
              <a:pPr>
                <a:spcBef>
                  <a:spcPts val="200"/>
                </a:spcBef>
                <a:spcAft>
                  <a:spcPts val="60"/>
                </a:spcAft>
              </a:pPr>
              <a:r>
                <a:rPr lang="zh-CN" altLang="en-US" kern="0" dirty="0">
                  <a:solidFill>
                    <a:srgbClr val="00B0F0"/>
                  </a:solidFill>
                  <a:latin typeface="微软雅黑" pitchFamily="34" charset="-122"/>
                  <a:ea typeface="微软雅黑" pitchFamily="34" charset="-122"/>
                </a:rPr>
                <a:t>整合</a:t>
              </a:r>
              <a:r>
                <a:rPr lang="zh-CN" altLang="en-US" kern="0" dirty="0" smtClean="0">
                  <a:solidFill>
                    <a:srgbClr val="00B0F0"/>
                  </a:solidFill>
                  <a:latin typeface="微软雅黑" pitchFamily="34" charset="-122"/>
                  <a:ea typeface="微软雅黑" pitchFamily="34" charset="-122"/>
                </a:rPr>
                <a:t>式微型学习</a:t>
              </a:r>
              <a:endParaRPr lang="zh-CN" altLang="en-US" kern="0" dirty="0">
                <a:solidFill>
                  <a:srgbClr val="00B0F0"/>
                </a:solidFill>
                <a:latin typeface="微软雅黑" pitchFamily="34" charset="-122"/>
                <a:ea typeface="微软雅黑" pitchFamily="34" charset="-122"/>
              </a:endParaRPr>
            </a:p>
          </p:txBody>
        </p:sp>
      </p:grpSp>
      <p:pic>
        <p:nvPicPr>
          <p:cNvPr id="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8330" y="2674031"/>
            <a:ext cx="4581525" cy="261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9707" y="5157192"/>
            <a:ext cx="1184293" cy="1700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0415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4"/>
                                        </p:tgtEl>
                                        <p:attrNameLst>
                                          <p:attrName>style.visibility</p:attrName>
                                        </p:attrNameLst>
                                      </p:cBhvr>
                                      <p:to>
                                        <p:strVal val="visible"/>
                                      </p:to>
                                    </p:set>
                                    <p:animEffect transition="in" filter="fade">
                                      <p:cBhvr>
                                        <p:cTn id="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Oval 60">
            <a:hlinkClick r:id="rId2"/>
          </p:cNvPr>
          <p:cNvSpPr>
            <a:spLocks noChangeArrowheads="1"/>
          </p:cNvSpPr>
          <p:nvPr/>
        </p:nvSpPr>
        <p:spPr bwMode="auto">
          <a:xfrm>
            <a:off x="5004049" y="2757241"/>
            <a:ext cx="444010" cy="523875"/>
          </a:xfrm>
          <a:prstGeom prst="ellipse">
            <a:avLst/>
          </a:prstGeom>
          <a:solidFill>
            <a:srgbClr val="0079C5">
              <a:alpha val="0"/>
            </a:srgbClr>
          </a:solidFill>
          <a:ln w="33338">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88" name="Oval 61">
            <a:hlinkClick r:id="rId3"/>
          </p:cNvPr>
          <p:cNvSpPr>
            <a:spLocks noChangeArrowheads="1"/>
          </p:cNvSpPr>
          <p:nvPr/>
        </p:nvSpPr>
        <p:spPr bwMode="auto">
          <a:xfrm>
            <a:off x="5016011" y="3565675"/>
            <a:ext cx="420086" cy="521494"/>
          </a:xfrm>
          <a:prstGeom prst="ellipse">
            <a:avLst/>
          </a:prstGeom>
          <a:solidFill>
            <a:srgbClr val="0079C5">
              <a:alpha val="0"/>
            </a:srgbClr>
          </a:solidFill>
          <a:ln w="33338">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89" name="矩形​​ 5"/>
          <p:cNvSpPr>
            <a:spLocks noChangeArrowheads="1"/>
          </p:cNvSpPr>
          <p:nvPr/>
        </p:nvSpPr>
        <p:spPr bwMode="auto">
          <a:xfrm>
            <a:off x="98301" y="538162"/>
            <a:ext cx="8964613" cy="3946525"/>
          </a:xfrm>
          <a:prstGeom prst="rect">
            <a:avLst/>
          </a:prstGeom>
          <a:solidFill>
            <a:srgbClr val="00ADDC"/>
          </a:solidFill>
          <a:ln w="9525" cmpd="sng">
            <a:noFill/>
            <a:miter lim="800000"/>
            <a:headEnd/>
            <a:tailEnd/>
          </a:ln>
        </p:spPr>
        <p:txBody>
          <a:bodyPr lIns="288000" anchor="b"/>
          <a:lstStyle/>
          <a:p>
            <a:pPr fontAlgn="base">
              <a:spcBef>
                <a:spcPct val="0"/>
              </a:spcBef>
              <a:spcAft>
                <a:spcPct val="0"/>
              </a:spcAft>
            </a:pPr>
            <a:endParaRPr lang="zh-CN" altLang="zh-CN" sz="2800" dirty="0">
              <a:solidFill>
                <a:prstClr val="white"/>
              </a:solidFill>
              <a:latin typeface="微软雅黑" pitchFamily="34" charset="-122"/>
              <a:ea typeface="微软雅黑" pitchFamily="34" charset="-122"/>
              <a:sym typeface="Arial" pitchFamily="34" charset="0"/>
            </a:endParaRPr>
          </a:p>
        </p:txBody>
      </p:sp>
      <p:sp>
        <p:nvSpPr>
          <p:cNvPr id="90" name="TextBox 19"/>
          <p:cNvSpPr txBox="1">
            <a:spLocks noChangeArrowheads="1"/>
          </p:cNvSpPr>
          <p:nvPr/>
        </p:nvSpPr>
        <p:spPr bwMode="auto">
          <a:xfrm>
            <a:off x="6804027" y="4219328"/>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zh-CN" altLang="en-US" smtClean="0">
              <a:solidFill>
                <a:srgbClr val="FFFFFF"/>
              </a:solidFill>
              <a:latin typeface="Arial" pitchFamily="34" charset="0"/>
            </a:endParaRPr>
          </a:p>
        </p:txBody>
      </p:sp>
      <p:sp>
        <p:nvSpPr>
          <p:cNvPr id="91" name="Line 33"/>
          <p:cNvSpPr>
            <a:spLocks noChangeShapeType="1"/>
          </p:cNvSpPr>
          <p:nvPr/>
        </p:nvSpPr>
        <p:spPr bwMode="auto">
          <a:xfrm flipV="1">
            <a:off x="5224465" y="1671390"/>
            <a:ext cx="1587" cy="2700338"/>
          </a:xfrm>
          <a:prstGeom prst="line">
            <a:avLst/>
          </a:prstGeom>
          <a:noFill/>
          <a:ln w="33338">
            <a:solidFill>
              <a:srgbClr val="FFFFFF"/>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2" name="Line 5"/>
          <p:cNvSpPr>
            <a:spLocks noChangeShapeType="1"/>
          </p:cNvSpPr>
          <p:nvPr/>
        </p:nvSpPr>
        <p:spPr bwMode="auto">
          <a:xfrm>
            <a:off x="0" y="3913338"/>
            <a:ext cx="1384300" cy="2381"/>
          </a:xfrm>
          <a:prstGeom prst="line">
            <a:avLst/>
          </a:prstGeom>
          <a:noFill/>
          <a:ln w="33338">
            <a:solidFill>
              <a:srgbClr val="FFFFFF"/>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3" name="Freeform 18"/>
          <p:cNvSpPr>
            <a:spLocks/>
          </p:cNvSpPr>
          <p:nvPr/>
        </p:nvSpPr>
        <p:spPr bwMode="auto">
          <a:xfrm>
            <a:off x="1366838" y="2767956"/>
            <a:ext cx="201612" cy="1279922"/>
          </a:xfrm>
          <a:custGeom>
            <a:avLst/>
            <a:gdLst>
              <a:gd name="T0" fmla="*/ 127 w 127"/>
              <a:gd name="T1" fmla="*/ 0 h 1075"/>
              <a:gd name="T2" fmla="*/ 0 w 127"/>
              <a:gd name="T3" fmla="*/ 1075 h 1075"/>
              <a:gd name="T4" fmla="*/ 127 w 127"/>
              <a:gd name="T5" fmla="*/ 0 h 1075"/>
              <a:gd name="T6" fmla="*/ 0 60000 65536"/>
              <a:gd name="T7" fmla="*/ 0 60000 65536"/>
              <a:gd name="T8" fmla="*/ 0 60000 65536"/>
              <a:gd name="T9" fmla="*/ 0 w 127"/>
              <a:gd name="T10" fmla="*/ 0 h 1075"/>
              <a:gd name="T11" fmla="*/ 127 w 127"/>
              <a:gd name="T12" fmla="*/ 1075 h 1075"/>
            </a:gdLst>
            <a:ahLst/>
            <a:cxnLst>
              <a:cxn ang="T6">
                <a:pos x="T0" y="T1"/>
              </a:cxn>
              <a:cxn ang="T7">
                <a:pos x="T2" y="T3"/>
              </a:cxn>
              <a:cxn ang="T8">
                <a:pos x="T4" y="T5"/>
              </a:cxn>
            </a:cxnLst>
            <a:rect l="T9" t="T10" r="T11" b="T12"/>
            <a:pathLst>
              <a:path w="127" h="1075">
                <a:moveTo>
                  <a:pt x="127" y="0"/>
                </a:moveTo>
                <a:lnTo>
                  <a:pt x="0" y="1075"/>
                </a:lnTo>
                <a:lnTo>
                  <a:pt x="127" y="0"/>
                </a:lnTo>
                <a:close/>
              </a:path>
            </a:pathLst>
          </a:custGeom>
          <a:solidFill>
            <a:srgbClr val="FFFFFF"/>
          </a:solid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4" name="Line 19"/>
          <p:cNvSpPr>
            <a:spLocks noChangeShapeType="1"/>
          </p:cNvSpPr>
          <p:nvPr/>
        </p:nvSpPr>
        <p:spPr bwMode="auto">
          <a:xfrm flipH="1">
            <a:off x="1374778" y="2740571"/>
            <a:ext cx="200025" cy="1188244"/>
          </a:xfrm>
          <a:prstGeom prst="line">
            <a:avLst/>
          </a:prstGeom>
          <a:noFill/>
          <a:ln w="33338">
            <a:solidFill>
              <a:schemeClr val="bg1"/>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5" name="Freeform 20"/>
          <p:cNvSpPr>
            <a:spLocks/>
          </p:cNvSpPr>
          <p:nvPr/>
        </p:nvSpPr>
        <p:spPr bwMode="auto">
          <a:xfrm>
            <a:off x="2717800" y="2561978"/>
            <a:ext cx="7938" cy="1806178"/>
          </a:xfrm>
          <a:custGeom>
            <a:avLst/>
            <a:gdLst>
              <a:gd name="T0" fmla="*/ 0 w 5"/>
              <a:gd name="T1" fmla="*/ 0 h 1517"/>
              <a:gd name="T2" fmla="*/ 5 w 5"/>
              <a:gd name="T3" fmla="*/ 1517 h 1517"/>
              <a:gd name="T4" fmla="*/ 0 w 5"/>
              <a:gd name="T5" fmla="*/ 0 h 1517"/>
              <a:gd name="T6" fmla="*/ 0 60000 65536"/>
              <a:gd name="T7" fmla="*/ 0 60000 65536"/>
              <a:gd name="T8" fmla="*/ 0 60000 65536"/>
              <a:gd name="T9" fmla="*/ 0 w 5"/>
              <a:gd name="T10" fmla="*/ 0 h 1517"/>
              <a:gd name="T11" fmla="*/ 5 w 5"/>
              <a:gd name="T12" fmla="*/ 1517 h 1517"/>
            </a:gdLst>
            <a:ahLst/>
            <a:cxnLst>
              <a:cxn ang="T6">
                <a:pos x="T0" y="T1"/>
              </a:cxn>
              <a:cxn ang="T7">
                <a:pos x="T2" y="T3"/>
              </a:cxn>
              <a:cxn ang="T8">
                <a:pos x="T4" y="T5"/>
              </a:cxn>
            </a:cxnLst>
            <a:rect l="T9" t="T10" r="T11" b="T12"/>
            <a:pathLst>
              <a:path w="5" h="1517">
                <a:moveTo>
                  <a:pt x="0" y="0"/>
                </a:moveTo>
                <a:lnTo>
                  <a:pt x="5" y="1517"/>
                </a:lnTo>
                <a:lnTo>
                  <a:pt x="0" y="0"/>
                </a:lnTo>
                <a:close/>
              </a:path>
            </a:pathLst>
          </a:custGeom>
          <a:solidFill>
            <a:srgbClr val="FFFFFF"/>
          </a:solid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6" name="Line 21"/>
          <p:cNvSpPr>
            <a:spLocks noChangeShapeType="1"/>
          </p:cNvSpPr>
          <p:nvPr/>
        </p:nvSpPr>
        <p:spPr bwMode="auto">
          <a:xfrm>
            <a:off x="2587625" y="2561978"/>
            <a:ext cx="7938" cy="1806178"/>
          </a:xfrm>
          <a:prstGeom prst="line">
            <a:avLst/>
          </a:prstGeom>
          <a:noFill/>
          <a:ln w="33338">
            <a:solidFill>
              <a:schemeClr val="bg1"/>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99" name="Oval 25"/>
          <p:cNvSpPr>
            <a:spLocks noChangeArrowheads="1"/>
          </p:cNvSpPr>
          <p:nvPr/>
        </p:nvSpPr>
        <p:spPr bwMode="auto">
          <a:xfrm>
            <a:off x="4944003" y="1965479"/>
            <a:ext cx="564102" cy="523876"/>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nvGrpSpPr>
          <p:cNvPr id="101" name="Group 63"/>
          <p:cNvGrpSpPr>
            <a:grpSpLocks/>
          </p:cNvGrpSpPr>
          <p:nvPr/>
        </p:nvGrpSpPr>
        <p:grpSpPr bwMode="auto">
          <a:xfrm>
            <a:off x="4944004" y="2757241"/>
            <a:ext cx="564100" cy="523875"/>
            <a:chOff x="3073" y="2610"/>
            <a:chExt cx="438" cy="440"/>
          </a:xfrm>
        </p:grpSpPr>
        <p:sp>
          <p:nvSpPr>
            <p:cNvPr id="102" name="Rectangle 28"/>
            <p:cNvSpPr>
              <a:spLocks noChangeArrowheads="1"/>
            </p:cNvSpPr>
            <p:nvPr/>
          </p:nvSpPr>
          <p:spPr bwMode="auto">
            <a:xfrm>
              <a:off x="3181" y="2748"/>
              <a:ext cx="222" cy="164"/>
            </a:xfrm>
            <a:prstGeom prst="rect">
              <a:avLst/>
            </a:prstGeom>
            <a:solidFill>
              <a:srgbClr val="FFFFFF"/>
            </a:solidFill>
            <a:ln w="11113">
              <a:no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sp>
          <p:nvSpPr>
            <p:cNvPr id="103" name="Freeform 29"/>
            <p:cNvSpPr>
              <a:spLocks/>
            </p:cNvSpPr>
            <p:nvPr/>
          </p:nvSpPr>
          <p:spPr bwMode="auto">
            <a:xfrm>
              <a:off x="3182" y="2748"/>
              <a:ext cx="220" cy="110"/>
            </a:xfrm>
            <a:custGeom>
              <a:avLst/>
              <a:gdLst>
                <a:gd name="T0" fmla="*/ 0 w 278"/>
                <a:gd name="T1" fmla="*/ 0 h 140"/>
                <a:gd name="T2" fmla="*/ 138 w 278"/>
                <a:gd name="T3" fmla="*/ 140 h 140"/>
                <a:gd name="T4" fmla="*/ 278 w 278"/>
                <a:gd name="T5" fmla="*/ 0 h 140"/>
                <a:gd name="T6" fmla="*/ 0 w 278"/>
                <a:gd name="T7" fmla="*/ 0 h 140"/>
                <a:gd name="T8" fmla="*/ 0 60000 65536"/>
                <a:gd name="T9" fmla="*/ 0 60000 65536"/>
                <a:gd name="T10" fmla="*/ 0 60000 65536"/>
                <a:gd name="T11" fmla="*/ 0 60000 65536"/>
                <a:gd name="T12" fmla="*/ 0 w 278"/>
                <a:gd name="T13" fmla="*/ 0 h 140"/>
                <a:gd name="T14" fmla="*/ 278 w 278"/>
                <a:gd name="T15" fmla="*/ 140 h 140"/>
              </a:gdLst>
              <a:ahLst/>
              <a:cxnLst>
                <a:cxn ang="T8">
                  <a:pos x="T0" y="T1"/>
                </a:cxn>
                <a:cxn ang="T9">
                  <a:pos x="T2" y="T3"/>
                </a:cxn>
                <a:cxn ang="T10">
                  <a:pos x="T4" y="T5"/>
                </a:cxn>
                <a:cxn ang="T11">
                  <a:pos x="T6" y="T7"/>
                </a:cxn>
              </a:cxnLst>
              <a:rect l="T12" t="T13" r="T14" b="T15"/>
              <a:pathLst>
                <a:path w="278" h="140">
                  <a:moveTo>
                    <a:pt x="0" y="0"/>
                  </a:moveTo>
                  <a:lnTo>
                    <a:pt x="138" y="140"/>
                  </a:lnTo>
                  <a:lnTo>
                    <a:pt x="278" y="0"/>
                  </a:lnTo>
                  <a:lnTo>
                    <a:pt x="0" y="0"/>
                  </a:lnTo>
                  <a:close/>
                </a:path>
              </a:pathLst>
            </a:custGeom>
            <a:solidFill>
              <a:srgbClr val="FFFFFF"/>
            </a:solidFill>
            <a:ln w="19050" cap="flat" cmpd="sng">
              <a:solidFill>
                <a:schemeClr val="accent1"/>
              </a:solid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04" name="Oval 27"/>
            <p:cNvSpPr>
              <a:spLocks noChangeArrowheads="1"/>
            </p:cNvSpPr>
            <p:nvPr/>
          </p:nvSpPr>
          <p:spPr bwMode="auto">
            <a:xfrm>
              <a:off x="3073" y="2610"/>
              <a:ext cx="438" cy="440"/>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grpSp>
        <p:nvGrpSpPr>
          <p:cNvPr id="105" name="Group 64"/>
          <p:cNvGrpSpPr>
            <a:grpSpLocks/>
          </p:cNvGrpSpPr>
          <p:nvPr/>
        </p:nvGrpSpPr>
        <p:grpSpPr bwMode="auto">
          <a:xfrm>
            <a:off x="4944004" y="3565675"/>
            <a:ext cx="564100" cy="521494"/>
            <a:chOff x="3073" y="3289"/>
            <a:chExt cx="438" cy="438"/>
          </a:xfrm>
        </p:grpSpPr>
        <p:sp>
          <p:nvSpPr>
            <p:cNvPr id="106" name="Freeform 32"/>
            <p:cNvSpPr>
              <a:spLocks/>
            </p:cNvSpPr>
            <p:nvPr/>
          </p:nvSpPr>
          <p:spPr bwMode="auto">
            <a:xfrm>
              <a:off x="3173" y="3389"/>
              <a:ext cx="240" cy="241"/>
            </a:xfrm>
            <a:custGeom>
              <a:avLst/>
              <a:gdLst>
                <a:gd name="T0" fmla="*/ 303 w 303"/>
                <a:gd name="T1" fmla="*/ 263 h 305"/>
                <a:gd name="T2" fmla="*/ 171 w 303"/>
                <a:gd name="T3" fmla="*/ 131 h 305"/>
                <a:gd name="T4" fmla="*/ 223 w 303"/>
                <a:gd name="T5" fmla="*/ 77 h 305"/>
                <a:gd name="T6" fmla="*/ 0 w 303"/>
                <a:gd name="T7" fmla="*/ 0 h 305"/>
                <a:gd name="T8" fmla="*/ 76 w 303"/>
                <a:gd name="T9" fmla="*/ 224 h 305"/>
                <a:gd name="T10" fmla="*/ 129 w 303"/>
                <a:gd name="T11" fmla="*/ 170 h 305"/>
                <a:gd name="T12" fmla="*/ 262 w 303"/>
                <a:gd name="T13" fmla="*/ 305 h 305"/>
                <a:gd name="T14" fmla="*/ 303 w 303"/>
                <a:gd name="T15" fmla="*/ 263 h 305"/>
                <a:gd name="T16" fmla="*/ 0 60000 65536"/>
                <a:gd name="T17" fmla="*/ 0 60000 65536"/>
                <a:gd name="T18" fmla="*/ 0 60000 65536"/>
                <a:gd name="T19" fmla="*/ 0 60000 65536"/>
                <a:gd name="T20" fmla="*/ 0 60000 65536"/>
                <a:gd name="T21" fmla="*/ 0 60000 65536"/>
                <a:gd name="T22" fmla="*/ 0 60000 65536"/>
                <a:gd name="T23" fmla="*/ 0 60000 65536"/>
                <a:gd name="T24" fmla="*/ 0 w 303"/>
                <a:gd name="T25" fmla="*/ 0 h 305"/>
                <a:gd name="T26" fmla="*/ 303 w 303"/>
                <a:gd name="T27" fmla="*/ 305 h 3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3" h="305">
                  <a:moveTo>
                    <a:pt x="303" y="263"/>
                  </a:moveTo>
                  <a:lnTo>
                    <a:pt x="171" y="131"/>
                  </a:lnTo>
                  <a:lnTo>
                    <a:pt x="223" y="77"/>
                  </a:lnTo>
                  <a:lnTo>
                    <a:pt x="0" y="0"/>
                  </a:lnTo>
                  <a:lnTo>
                    <a:pt x="76" y="224"/>
                  </a:lnTo>
                  <a:lnTo>
                    <a:pt x="129" y="170"/>
                  </a:lnTo>
                  <a:lnTo>
                    <a:pt x="262" y="305"/>
                  </a:lnTo>
                  <a:lnTo>
                    <a:pt x="303" y="263"/>
                  </a:lnTo>
                  <a:close/>
                </a:path>
              </a:pathLst>
            </a:custGeom>
            <a:solidFill>
              <a:schemeClr val="bg1"/>
            </a:solidFill>
            <a:ln w="11113" cap="flat">
              <a:no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07" name="Oval 30"/>
            <p:cNvSpPr>
              <a:spLocks noChangeArrowheads="1"/>
            </p:cNvSpPr>
            <p:nvPr/>
          </p:nvSpPr>
          <p:spPr bwMode="auto">
            <a:xfrm>
              <a:off x="3073" y="3289"/>
              <a:ext cx="438" cy="438"/>
            </a:xfrm>
            <a:prstGeom prst="ellipse">
              <a:avLst/>
            </a:prstGeom>
            <a:solidFill>
              <a:schemeClr val="accent1"/>
            </a:solidFill>
            <a:ln w="33338">
              <a:solidFill>
                <a:srgbClr val="FFFFFF"/>
              </a:solidFill>
              <a:miter lim="800000"/>
              <a:headEnd/>
              <a:tailEnd/>
            </a:ln>
          </p:spPr>
          <p:txBody>
            <a:bodyPr/>
            <a:lstStyle/>
            <a:p>
              <a:pPr fontAlgn="base">
                <a:spcBef>
                  <a:spcPct val="0"/>
                </a:spcBef>
                <a:spcAft>
                  <a:spcPct val="0"/>
                </a:spcAft>
              </a:pPr>
              <a:endParaRPr lang="zh-CN" altLang="en-US" smtClean="0">
                <a:solidFill>
                  <a:srgbClr val="000000"/>
                </a:solidFill>
                <a:latin typeface="Arial" pitchFamily="34" charset="0"/>
              </a:endParaRPr>
            </a:p>
          </p:txBody>
        </p:sp>
      </p:grpSp>
      <p:sp>
        <p:nvSpPr>
          <p:cNvPr id="108" name="Line 43"/>
          <p:cNvSpPr>
            <a:spLocks noChangeShapeType="1"/>
          </p:cNvSpPr>
          <p:nvPr/>
        </p:nvSpPr>
        <p:spPr bwMode="auto">
          <a:xfrm>
            <a:off x="774700" y="2878685"/>
            <a:ext cx="1588" cy="1190"/>
          </a:xfrm>
          <a:prstGeom prst="line">
            <a:avLst/>
          </a:prstGeom>
          <a:no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09" name="Line 45"/>
          <p:cNvSpPr>
            <a:spLocks noChangeShapeType="1"/>
          </p:cNvSpPr>
          <p:nvPr/>
        </p:nvSpPr>
        <p:spPr bwMode="auto">
          <a:xfrm>
            <a:off x="3741739" y="910581"/>
            <a:ext cx="1587" cy="1191"/>
          </a:xfrm>
          <a:prstGeom prst="line">
            <a:avLst/>
          </a:prstGeom>
          <a:noFill/>
          <a:ln w="9525">
            <a:noFill/>
            <a:round/>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0" name="Freeform 11"/>
          <p:cNvSpPr>
            <a:spLocks/>
          </p:cNvSpPr>
          <p:nvPr/>
        </p:nvSpPr>
        <p:spPr bwMode="auto">
          <a:xfrm>
            <a:off x="606428" y="2738190"/>
            <a:ext cx="981075" cy="198834"/>
          </a:xfrm>
          <a:custGeom>
            <a:avLst/>
            <a:gdLst>
              <a:gd name="T0" fmla="*/ 0 w 618"/>
              <a:gd name="T1" fmla="*/ 167 h 167"/>
              <a:gd name="T2" fmla="*/ 616 w 618"/>
              <a:gd name="T3" fmla="*/ 20 h 167"/>
              <a:gd name="T4" fmla="*/ 618 w 618"/>
              <a:gd name="T5" fmla="*/ 0 h 167"/>
              <a:gd name="T6" fmla="*/ 2 w 618"/>
              <a:gd name="T7" fmla="*/ 153 h 167"/>
              <a:gd name="T8" fmla="*/ 0 60000 65536"/>
              <a:gd name="T9" fmla="*/ 0 60000 65536"/>
              <a:gd name="T10" fmla="*/ 0 60000 65536"/>
              <a:gd name="T11" fmla="*/ 0 60000 65536"/>
              <a:gd name="T12" fmla="*/ 0 w 618"/>
              <a:gd name="T13" fmla="*/ 0 h 167"/>
              <a:gd name="T14" fmla="*/ 618 w 618"/>
              <a:gd name="T15" fmla="*/ 167 h 167"/>
            </a:gdLst>
            <a:ahLst/>
            <a:cxnLst>
              <a:cxn ang="T8">
                <a:pos x="T0" y="T1"/>
              </a:cxn>
              <a:cxn ang="T9">
                <a:pos x="T2" y="T3"/>
              </a:cxn>
              <a:cxn ang="T10">
                <a:pos x="T4" y="T5"/>
              </a:cxn>
              <a:cxn ang="T11">
                <a:pos x="T6" y="T7"/>
              </a:cxn>
            </a:cxnLst>
            <a:rect l="T12" t="T13" r="T14" b="T15"/>
            <a:pathLst>
              <a:path w="618" h="167">
                <a:moveTo>
                  <a:pt x="0" y="167"/>
                </a:moveTo>
                <a:lnTo>
                  <a:pt x="616" y="20"/>
                </a:lnTo>
                <a:lnTo>
                  <a:pt x="618" y="0"/>
                </a:lnTo>
                <a:lnTo>
                  <a:pt x="2" y="153"/>
                </a:lnTo>
              </a:path>
            </a:pathLst>
          </a:custGeom>
          <a:solidFill>
            <a:schemeClr val="bg1"/>
          </a:solidFill>
          <a:ln w="11113" cap="flat">
            <a:solidFill>
              <a:schemeClr val="bg1"/>
            </a:solid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1" name="Freeform 13"/>
          <p:cNvSpPr>
            <a:spLocks/>
          </p:cNvSpPr>
          <p:nvPr/>
        </p:nvSpPr>
        <p:spPr bwMode="auto">
          <a:xfrm>
            <a:off x="1555750" y="2459584"/>
            <a:ext cx="1566863" cy="309563"/>
          </a:xfrm>
          <a:custGeom>
            <a:avLst/>
            <a:gdLst>
              <a:gd name="T0" fmla="*/ 0 w 987"/>
              <a:gd name="T1" fmla="*/ 260 h 260"/>
              <a:gd name="T2" fmla="*/ 985 w 987"/>
              <a:gd name="T3" fmla="*/ 19 h 260"/>
              <a:gd name="T4" fmla="*/ 987 w 987"/>
              <a:gd name="T5" fmla="*/ 0 h 260"/>
              <a:gd name="T6" fmla="*/ 8 w 987"/>
              <a:gd name="T7" fmla="*/ 238 h 260"/>
              <a:gd name="T8" fmla="*/ 0 60000 65536"/>
              <a:gd name="T9" fmla="*/ 0 60000 65536"/>
              <a:gd name="T10" fmla="*/ 0 60000 65536"/>
              <a:gd name="T11" fmla="*/ 0 60000 65536"/>
              <a:gd name="T12" fmla="*/ 0 w 987"/>
              <a:gd name="T13" fmla="*/ 0 h 260"/>
              <a:gd name="T14" fmla="*/ 987 w 987"/>
              <a:gd name="T15" fmla="*/ 260 h 260"/>
            </a:gdLst>
            <a:ahLst/>
            <a:cxnLst>
              <a:cxn ang="T8">
                <a:pos x="T0" y="T1"/>
              </a:cxn>
              <a:cxn ang="T9">
                <a:pos x="T2" y="T3"/>
              </a:cxn>
              <a:cxn ang="T10">
                <a:pos x="T4" y="T5"/>
              </a:cxn>
              <a:cxn ang="T11">
                <a:pos x="T6" y="T7"/>
              </a:cxn>
            </a:cxnLst>
            <a:rect l="T12" t="T13" r="T14" b="T15"/>
            <a:pathLst>
              <a:path w="987" h="260">
                <a:moveTo>
                  <a:pt x="0" y="260"/>
                </a:moveTo>
                <a:lnTo>
                  <a:pt x="985" y="19"/>
                </a:lnTo>
                <a:lnTo>
                  <a:pt x="987" y="0"/>
                </a:lnTo>
                <a:lnTo>
                  <a:pt x="8" y="238"/>
                </a:ln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2" name="Freeform 15"/>
          <p:cNvSpPr>
            <a:spLocks/>
          </p:cNvSpPr>
          <p:nvPr/>
        </p:nvSpPr>
        <p:spPr bwMode="auto">
          <a:xfrm>
            <a:off x="712791" y="946300"/>
            <a:ext cx="2541587" cy="845344"/>
          </a:xfrm>
          <a:custGeom>
            <a:avLst/>
            <a:gdLst>
              <a:gd name="T0" fmla="*/ 1002 w 1002"/>
              <a:gd name="T1" fmla="*/ 3 h 396"/>
              <a:gd name="T2" fmla="*/ 997 w 1002"/>
              <a:gd name="T3" fmla="*/ 12 h 396"/>
              <a:gd name="T4" fmla="*/ 993 w 1002"/>
              <a:gd name="T5" fmla="*/ 11 h 396"/>
              <a:gd name="T6" fmla="*/ 982 w 1002"/>
              <a:gd name="T7" fmla="*/ 9 h 396"/>
              <a:gd name="T8" fmla="*/ 967 w 1002"/>
              <a:gd name="T9" fmla="*/ 9 h 396"/>
              <a:gd name="T10" fmla="*/ 953 w 1002"/>
              <a:gd name="T11" fmla="*/ 11 h 396"/>
              <a:gd name="T12" fmla="*/ 939 w 1002"/>
              <a:gd name="T13" fmla="*/ 16 h 396"/>
              <a:gd name="T14" fmla="*/ 424 w 1002"/>
              <a:gd name="T15" fmla="*/ 224 h 396"/>
              <a:gd name="T16" fmla="*/ 376 w 1002"/>
              <a:gd name="T17" fmla="*/ 244 h 396"/>
              <a:gd name="T18" fmla="*/ 1 w 1002"/>
              <a:gd name="T19" fmla="*/ 396 h 396"/>
              <a:gd name="T20" fmla="*/ 0 w 1002"/>
              <a:gd name="T21" fmla="*/ 390 h 396"/>
              <a:gd name="T22" fmla="*/ 377 w 1002"/>
              <a:gd name="T23" fmla="*/ 237 h 396"/>
              <a:gd name="T24" fmla="*/ 424 w 1002"/>
              <a:gd name="T25" fmla="*/ 218 h 396"/>
              <a:gd name="T26" fmla="*/ 938 w 1002"/>
              <a:gd name="T27" fmla="*/ 8 h 396"/>
              <a:gd name="T28" fmla="*/ 954 w 1002"/>
              <a:gd name="T29" fmla="*/ 3 h 396"/>
              <a:gd name="T30" fmla="*/ 971 w 1002"/>
              <a:gd name="T31" fmla="*/ 1 h 396"/>
              <a:gd name="T32" fmla="*/ 987 w 1002"/>
              <a:gd name="T33" fmla="*/ 0 h 396"/>
              <a:gd name="T34" fmla="*/ 1000 w 1002"/>
              <a:gd name="T35" fmla="*/ 3 h 396"/>
              <a:gd name="T36" fmla="*/ 1002 w 1002"/>
              <a:gd name="T37" fmla="*/ 3 h 39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02"/>
              <a:gd name="T58" fmla="*/ 0 h 396"/>
              <a:gd name="T59" fmla="*/ 1002 w 1002"/>
              <a:gd name="T60" fmla="*/ 396 h 39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02" h="396">
                <a:moveTo>
                  <a:pt x="1002" y="3"/>
                </a:moveTo>
                <a:cubicBezTo>
                  <a:pt x="997" y="12"/>
                  <a:pt x="997" y="12"/>
                  <a:pt x="997" y="12"/>
                </a:cubicBezTo>
                <a:cubicBezTo>
                  <a:pt x="993" y="11"/>
                  <a:pt x="993" y="11"/>
                  <a:pt x="993" y="11"/>
                </a:cubicBezTo>
                <a:cubicBezTo>
                  <a:pt x="990" y="10"/>
                  <a:pt x="986" y="9"/>
                  <a:pt x="982" y="9"/>
                </a:cubicBezTo>
                <a:cubicBezTo>
                  <a:pt x="977" y="9"/>
                  <a:pt x="972" y="9"/>
                  <a:pt x="967" y="9"/>
                </a:cubicBezTo>
                <a:cubicBezTo>
                  <a:pt x="962" y="10"/>
                  <a:pt x="957" y="10"/>
                  <a:pt x="953" y="11"/>
                </a:cubicBezTo>
                <a:cubicBezTo>
                  <a:pt x="948" y="13"/>
                  <a:pt x="943" y="14"/>
                  <a:pt x="939" y="16"/>
                </a:cubicBezTo>
                <a:cubicBezTo>
                  <a:pt x="424" y="224"/>
                  <a:pt x="424" y="224"/>
                  <a:pt x="424" y="224"/>
                </a:cubicBezTo>
                <a:cubicBezTo>
                  <a:pt x="376" y="244"/>
                  <a:pt x="376" y="244"/>
                  <a:pt x="376" y="244"/>
                </a:cubicBezTo>
                <a:cubicBezTo>
                  <a:pt x="1" y="396"/>
                  <a:pt x="1" y="396"/>
                  <a:pt x="1" y="396"/>
                </a:cubicBezTo>
                <a:cubicBezTo>
                  <a:pt x="0" y="390"/>
                  <a:pt x="0" y="390"/>
                  <a:pt x="0" y="390"/>
                </a:cubicBezTo>
                <a:cubicBezTo>
                  <a:pt x="377" y="237"/>
                  <a:pt x="377" y="237"/>
                  <a:pt x="377" y="237"/>
                </a:cubicBezTo>
                <a:cubicBezTo>
                  <a:pt x="424" y="218"/>
                  <a:pt x="424" y="218"/>
                  <a:pt x="424" y="218"/>
                </a:cubicBezTo>
                <a:cubicBezTo>
                  <a:pt x="938" y="8"/>
                  <a:pt x="938" y="8"/>
                  <a:pt x="938" y="8"/>
                </a:cubicBezTo>
                <a:cubicBezTo>
                  <a:pt x="943" y="6"/>
                  <a:pt x="948" y="5"/>
                  <a:pt x="954" y="3"/>
                </a:cubicBezTo>
                <a:cubicBezTo>
                  <a:pt x="959" y="2"/>
                  <a:pt x="965" y="1"/>
                  <a:pt x="971" y="1"/>
                </a:cubicBezTo>
                <a:cubicBezTo>
                  <a:pt x="976" y="0"/>
                  <a:pt x="982" y="0"/>
                  <a:pt x="987" y="0"/>
                </a:cubicBezTo>
                <a:cubicBezTo>
                  <a:pt x="992" y="1"/>
                  <a:pt x="996" y="1"/>
                  <a:pt x="1000" y="3"/>
                </a:cubicBezTo>
                <a:cubicBezTo>
                  <a:pt x="1002" y="3"/>
                  <a:pt x="1002" y="3"/>
                  <a:pt x="1002" y="3"/>
                </a:cubicBezTo>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3" name="Freeform 16"/>
          <p:cNvSpPr>
            <a:spLocks/>
          </p:cNvSpPr>
          <p:nvPr/>
        </p:nvSpPr>
        <p:spPr bwMode="auto">
          <a:xfrm>
            <a:off x="390525" y="1778547"/>
            <a:ext cx="325438" cy="1190625"/>
          </a:xfrm>
          <a:custGeom>
            <a:avLst/>
            <a:gdLst>
              <a:gd name="T0" fmla="*/ 128 w 128"/>
              <a:gd name="T1" fmla="*/ 6 h 558"/>
              <a:gd name="T2" fmla="*/ 124 w 128"/>
              <a:gd name="T3" fmla="*/ 7 h 558"/>
              <a:gd name="T4" fmla="*/ 118 w 128"/>
              <a:gd name="T5" fmla="*/ 11 h 558"/>
              <a:gd name="T6" fmla="*/ 112 w 128"/>
              <a:gd name="T7" fmla="*/ 17 h 558"/>
              <a:gd name="T8" fmla="*/ 108 w 128"/>
              <a:gd name="T9" fmla="*/ 24 h 558"/>
              <a:gd name="T10" fmla="*/ 106 w 128"/>
              <a:gd name="T11" fmla="*/ 31 h 558"/>
              <a:gd name="T12" fmla="*/ 64 w 128"/>
              <a:gd name="T13" fmla="*/ 240 h 558"/>
              <a:gd name="T14" fmla="*/ 55 w 128"/>
              <a:gd name="T15" fmla="*/ 287 h 558"/>
              <a:gd name="T16" fmla="*/ 7 w 128"/>
              <a:gd name="T17" fmla="*/ 530 h 558"/>
              <a:gd name="T18" fmla="*/ 6 w 128"/>
              <a:gd name="T19" fmla="*/ 539 h 558"/>
              <a:gd name="T20" fmla="*/ 8 w 128"/>
              <a:gd name="T21" fmla="*/ 545 h 558"/>
              <a:gd name="T22" fmla="*/ 13 w 128"/>
              <a:gd name="T23" fmla="*/ 549 h 558"/>
              <a:gd name="T24" fmla="*/ 19 w 128"/>
              <a:gd name="T25" fmla="*/ 550 h 558"/>
              <a:gd name="T26" fmla="*/ 86 w 128"/>
              <a:gd name="T27" fmla="*/ 535 h 558"/>
              <a:gd name="T28" fmla="*/ 85 w 128"/>
              <a:gd name="T29" fmla="*/ 543 h 558"/>
              <a:gd name="T30" fmla="*/ 17 w 128"/>
              <a:gd name="T31" fmla="*/ 558 h 558"/>
              <a:gd name="T32" fmla="*/ 9 w 128"/>
              <a:gd name="T33" fmla="*/ 557 h 558"/>
              <a:gd name="T34" fmla="*/ 3 w 128"/>
              <a:gd name="T35" fmla="*/ 552 h 558"/>
              <a:gd name="T36" fmla="*/ 0 w 128"/>
              <a:gd name="T37" fmla="*/ 543 h 558"/>
              <a:gd name="T38" fmla="*/ 1 w 128"/>
              <a:gd name="T39" fmla="*/ 531 h 558"/>
              <a:gd name="T40" fmla="*/ 49 w 128"/>
              <a:gd name="T41" fmla="*/ 289 h 558"/>
              <a:gd name="T42" fmla="*/ 58 w 128"/>
              <a:gd name="T43" fmla="*/ 242 h 558"/>
              <a:gd name="T44" fmla="*/ 100 w 128"/>
              <a:gd name="T45" fmla="*/ 33 h 558"/>
              <a:gd name="T46" fmla="*/ 104 w 128"/>
              <a:gd name="T47" fmla="*/ 23 h 558"/>
              <a:gd name="T48" fmla="*/ 110 w 128"/>
              <a:gd name="T49" fmla="*/ 14 h 558"/>
              <a:gd name="T50" fmla="*/ 117 w 128"/>
              <a:gd name="T51" fmla="*/ 6 h 558"/>
              <a:gd name="T52" fmla="*/ 126 w 128"/>
              <a:gd name="T53" fmla="*/ 1 h 558"/>
              <a:gd name="T54" fmla="*/ 127 w 128"/>
              <a:gd name="T55" fmla="*/ 0 h 558"/>
              <a:gd name="T56" fmla="*/ 128 w 128"/>
              <a:gd name="T57" fmla="*/ 6 h 5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28"/>
              <a:gd name="T88" fmla="*/ 0 h 558"/>
              <a:gd name="T89" fmla="*/ 128 w 128"/>
              <a:gd name="T90" fmla="*/ 558 h 55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28" h="558">
                <a:moveTo>
                  <a:pt x="128" y="6"/>
                </a:moveTo>
                <a:cubicBezTo>
                  <a:pt x="124" y="7"/>
                  <a:pt x="124" y="7"/>
                  <a:pt x="124" y="7"/>
                </a:cubicBezTo>
                <a:cubicBezTo>
                  <a:pt x="122" y="8"/>
                  <a:pt x="120" y="9"/>
                  <a:pt x="118" y="11"/>
                </a:cubicBezTo>
                <a:cubicBezTo>
                  <a:pt x="116" y="13"/>
                  <a:pt x="114" y="15"/>
                  <a:pt x="112" y="17"/>
                </a:cubicBezTo>
                <a:cubicBezTo>
                  <a:pt x="111" y="19"/>
                  <a:pt x="109" y="21"/>
                  <a:pt x="108" y="24"/>
                </a:cubicBezTo>
                <a:cubicBezTo>
                  <a:pt x="107" y="26"/>
                  <a:pt x="106" y="28"/>
                  <a:pt x="106" y="31"/>
                </a:cubicBezTo>
                <a:cubicBezTo>
                  <a:pt x="64" y="240"/>
                  <a:pt x="64" y="240"/>
                  <a:pt x="64" y="240"/>
                </a:cubicBezTo>
                <a:cubicBezTo>
                  <a:pt x="55" y="287"/>
                  <a:pt x="55" y="287"/>
                  <a:pt x="55" y="287"/>
                </a:cubicBezTo>
                <a:cubicBezTo>
                  <a:pt x="7" y="530"/>
                  <a:pt x="7" y="530"/>
                  <a:pt x="7" y="530"/>
                </a:cubicBezTo>
                <a:cubicBezTo>
                  <a:pt x="6" y="533"/>
                  <a:pt x="6" y="536"/>
                  <a:pt x="6" y="539"/>
                </a:cubicBezTo>
                <a:cubicBezTo>
                  <a:pt x="6" y="541"/>
                  <a:pt x="7" y="544"/>
                  <a:pt x="8" y="545"/>
                </a:cubicBezTo>
                <a:cubicBezTo>
                  <a:pt x="9" y="547"/>
                  <a:pt x="11" y="548"/>
                  <a:pt x="13" y="549"/>
                </a:cubicBezTo>
                <a:cubicBezTo>
                  <a:pt x="14" y="550"/>
                  <a:pt x="17" y="550"/>
                  <a:pt x="19" y="550"/>
                </a:cubicBezTo>
                <a:cubicBezTo>
                  <a:pt x="86" y="535"/>
                  <a:pt x="86" y="535"/>
                  <a:pt x="86" y="535"/>
                </a:cubicBezTo>
                <a:cubicBezTo>
                  <a:pt x="85" y="543"/>
                  <a:pt x="85" y="543"/>
                  <a:pt x="85" y="543"/>
                </a:cubicBezTo>
                <a:cubicBezTo>
                  <a:pt x="17" y="558"/>
                  <a:pt x="17" y="558"/>
                  <a:pt x="17" y="558"/>
                </a:cubicBezTo>
                <a:cubicBezTo>
                  <a:pt x="14" y="558"/>
                  <a:pt x="11" y="558"/>
                  <a:pt x="9" y="557"/>
                </a:cubicBezTo>
                <a:cubicBezTo>
                  <a:pt x="6" y="556"/>
                  <a:pt x="4" y="554"/>
                  <a:pt x="3" y="552"/>
                </a:cubicBezTo>
                <a:cubicBezTo>
                  <a:pt x="1" y="550"/>
                  <a:pt x="0" y="547"/>
                  <a:pt x="0" y="543"/>
                </a:cubicBezTo>
                <a:cubicBezTo>
                  <a:pt x="0" y="540"/>
                  <a:pt x="0" y="536"/>
                  <a:pt x="1" y="531"/>
                </a:cubicBezTo>
                <a:cubicBezTo>
                  <a:pt x="49" y="289"/>
                  <a:pt x="49" y="289"/>
                  <a:pt x="49" y="289"/>
                </a:cubicBezTo>
                <a:cubicBezTo>
                  <a:pt x="58" y="242"/>
                  <a:pt x="58" y="242"/>
                  <a:pt x="58" y="242"/>
                </a:cubicBezTo>
                <a:cubicBezTo>
                  <a:pt x="100" y="33"/>
                  <a:pt x="100" y="33"/>
                  <a:pt x="100" y="33"/>
                </a:cubicBezTo>
                <a:cubicBezTo>
                  <a:pt x="101" y="30"/>
                  <a:pt x="102" y="26"/>
                  <a:pt x="104" y="23"/>
                </a:cubicBezTo>
                <a:cubicBezTo>
                  <a:pt x="105" y="20"/>
                  <a:pt x="107" y="17"/>
                  <a:pt x="110" y="14"/>
                </a:cubicBezTo>
                <a:cubicBezTo>
                  <a:pt x="112" y="11"/>
                  <a:pt x="114" y="8"/>
                  <a:pt x="117" y="6"/>
                </a:cubicBezTo>
                <a:cubicBezTo>
                  <a:pt x="120" y="4"/>
                  <a:pt x="123" y="2"/>
                  <a:pt x="126" y="1"/>
                </a:cubicBezTo>
                <a:cubicBezTo>
                  <a:pt x="127" y="0"/>
                  <a:pt x="127" y="0"/>
                  <a:pt x="127" y="0"/>
                </a:cubicBezTo>
                <a:lnTo>
                  <a:pt x="128" y="6"/>
                </a:lnTo>
                <a:close/>
              </a:path>
            </a:pathLst>
          </a:custGeom>
          <a:solidFill>
            <a:schemeClr val="bg1"/>
          </a:solidFill>
          <a:ln w="11113" cap="flat">
            <a:solidFill>
              <a:schemeClr val="bg1"/>
            </a:solidFill>
            <a:prstDash val="solid"/>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4" name="Freeform 17"/>
          <p:cNvSpPr>
            <a:spLocks/>
          </p:cNvSpPr>
          <p:nvPr/>
        </p:nvSpPr>
        <p:spPr bwMode="auto">
          <a:xfrm>
            <a:off x="3125788" y="952253"/>
            <a:ext cx="1308100" cy="1528763"/>
          </a:xfrm>
          <a:custGeom>
            <a:avLst/>
            <a:gdLst>
              <a:gd name="T0" fmla="*/ 46 w 516"/>
              <a:gd name="T1" fmla="*/ 9 h 716"/>
              <a:gd name="T2" fmla="*/ 485 w 516"/>
              <a:gd name="T3" fmla="*/ 148 h 716"/>
              <a:gd name="T4" fmla="*/ 496 w 516"/>
              <a:gd name="T5" fmla="*/ 154 h 716"/>
              <a:gd name="T6" fmla="*/ 501 w 516"/>
              <a:gd name="T7" fmla="*/ 164 h 716"/>
              <a:gd name="T8" fmla="*/ 501 w 516"/>
              <a:gd name="T9" fmla="*/ 175 h 716"/>
              <a:gd name="T10" fmla="*/ 494 w 516"/>
              <a:gd name="T11" fmla="*/ 187 h 716"/>
              <a:gd name="T12" fmla="*/ 113 w 516"/>
              <a:gd name="T13" fmla="*/ 656 h 716"/>
              <a:gd name="T14" fmla="*/ 100 w 516"/>
              <a:gd name="T15" fmla="*/ 668 h 716"/>
              <a:gd name="T16" fmla="*/ 84 w 516"/>
              <a:gd name="T17" fmla="*/ 679 h 716"/>
              <a:gd name="T18" fmla="*/ 66 w 516"/>
              <a:gd name="T19" fmla="*/ 689 h 716"/>
              <a:gd name="T20" fmla="*/ 49 w 516"/>
              <a:gd name="T21" fmla="*/ 694 h 716"/>
              <a:gd name="T22" fmla="*/ 0 w 516"/>
              <a:gd name="T23" fmla="*/ 705 h 716"/>
              <a:gd name="T24" fmla="*/ 0 w 516"/>
              <a:gd name="T25" fmla="*/ 716 h 716"/>
              <a:gd name="T26" fmla="*/ 50 w 516"/>
              <a:gd name="T27" fmla="*/ 705 h 716"/>
              <a:gd name="T28" fmla="*/ 69 w 516"/>
              <a:gd name="T29" fmla="*/ 699 h 716"/>
              <a:gd name="T30" fmla="*/ 89 w 516"/>
              <a:gd name="T31" fmla="*/ 689 h 716"/>
              <a:gd name="T32" fmla="*/ 108 w 516"/>
              <a:gd name="T33" fmla="*/ 676 h 716"/>
              <a:gd name="T34" fmla="*/ 122 w 516"/>
              <a:gd name="T35" fmla="*/ 661 h 716"/>
              <a:gd name="T36" fmla="*/ 506 w 516"/>
              <a:gd name="T37" fmla="*/ 190 h 716"/>
              <a:gd name="T38" fmla="*/ 515 w 516"/>
              <a:gd name="T39" fmla="*/ 174 h 716"/>
              <a:gd name="T40" fmla="*/ 515 w 516"/>
              <a:gd name="T41" fmla="*/ 159 h 716"/>
              <a:gd name="T42" fmla="*/ 508 w 516"/>
              <a:gd name="T43" fmla="*/ 147 h 716"/>
              <a:gd name="T44" fmla="*/ 493 w 516"/>
              <a:gd name="T45" fmla="*/ 138 h 716"/>
              <a:gd name="T46" fmla="*/ 51 w 516"/>
              <a:gd name="T47" fmla="*/ 0 h 716"/>
              <a:gd name="T48" fmla="*/ 46 w 516"/>
              <a:gd name="T49" fmla="*/ 9 h 7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6"/>
              <a:gd name="T76" fmla="*/ 0 h 716"/>
              <a:gd name="T77" fmla="*/ 516 w 516"/>
              <a:gd name="T78" fmla="*/ 716 h 7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6" h="716">
                <a:moveTo>
                  <a:pt x="46" y="9"/>
                </a:moveTo>
                <a:cubicBezTo>
                  <a:pt x="485" y="148"/>
                  <a:pt x="485" y="148"/>
                  <a:pt x="485" y="148"/>
                </a:cubicBezTo>
                <a:cubicBezTo>
                  <a:pt x="490" y="150"/>
                  <a:pt x="493" y="152"/>
                  <a:pt x="496" y="154"/>
                </a:cubicBezTo>
                <a:cubicBezTo>
                  <a:pt x="499" y="157"/>
                  <a:pt x="500" y="160"/>
                  <a:pt x="501" y="164"/>
                </a:cubicBezTo>
                <a:cubicBezTo>
                  <a:pt x="502" y="167"/>
                  <a:pt x="502" y="171"/>
                  <a:pt x="501" y="175"/>
                </a:cubicBezTo>
                <a:cubicBezTo>
                  <a:pt x="500" y="179"/>
                  <a:pt x="498" y="183"/>
                  <a:pt x="494" y="187"/>
                </a:cubicBezTo>
                <a:cubicBezTo>
                  <a:pt x="113" y="656"/>
                  <a:pt x="113" y="656"/>
                  <a:pt x="113" y="656"/>
                </a:cubicBezTo>
                <a:cubicBezTo>
                  <a:pt x="109" y="660"/>
                  <a:pt x="105" y="664"/>
                  <a:pt x="100" y="668"/>
                </a:cubicBezTo>
                <a:cubicBezTo>
                  <a:pt x="95" y="672"/>
                  <a:pt x="89" y="676"/>
                  <a:pt x="84" y="679"/>
                </a:cubicBezTo>
                <a:cubicBezTo>
                  <a:pt x="78" y="683"/>
                  <a:pt x="72" y="686"/>
                  <a:pt x="66" y="689"/>
                </a:cubicBezTo>
                <a:cubicBezTo>
                  <a:pt x="60" y="691"/>
                  <a:pt x="55" y="693"/>
                  <a:pt x="49" y="694"/>
                </a:cubicBezTo>
                <a:cubicBezTo>
                  <a:pt x="0" y="705"/>
                  <a:pt x="0" y="705"/>
                  <a:pt x="0" y="705"/>
                </a:cubicBezTo>
                <a:cubicBezTo>
                  <a:pt x="0" y="716"/>
                  <a:pt x="0" y="716"/>
                  <a:pt x="0" y="716"/>
                </a:cubicBezTo>
                <a:cubicBezTo>
                  <a:pt x="50" y="705"/>
                  <a:pt x="50" y="705"/>
                  <a:pt x="50" y="705"/>
                </a:cubicBezTo>
                <a:cubicBezTo>
                  <a:pt x="56" y="704"/>
                  <a:pt x="63" y="702"/>
                  <a:pt x="69" y="699"/>
                </a:cubicBezTo>
                <a:cubicBezTo>
                  <a:pt x="76" y="696"/>
                  <a:pt x="83" y="693"/>
                  <a:pt x="89" y="689"/>
                </a:cubicBezTo>
                <a:cubicBezTo>
                  <a:pt x="96" y="685"/>
                  <a:pt x="102" y="680"/>
                  <a:pt x="108" y="676"/>
                </a:cubicBezTo>
                <a:cubicBezTo>
                  <a:pt x="113" y="671"/>
                  <a:pt x="118" y="666"/>
                  <a:pt x="122" y="661"/>
                </a:cubicBezTo>
                <a:cubicBezTo>
                  <a:pt x="506" y="190"/>
                  <a:pt x="506" y="190"/>
                  <a:pt x="506" y="190"/>
                </a:cubicBezTo>
                <a:cubicBezTo>
                  <a:pt x="510" y="185"/>
                  <a:pt x="513" y="180"/>
                  <a:pt x="515" y="174"/>
                </a:cubicBezTo>
                <a:cubicBezTo>
                  <a:pt x="516" y="169"/>
                  <a:pt x="516" y="164"/>
                  <a:pt x="515" y="159"/>
                </a:cubicBezTo>
                <a:cubicBezTo>
                  <a:pt x="514" y="154"/>
                  <a:pt x="511" y="150"/>
                  <a:pt x="508" y="147"/>
                </a:cubicBezTo>
                <a:cubicBezTo>
                  <a:pt x="504" y="143"/>
                  <a:pt x="499" y="140"/>
                  <a:pt x="493" y="138"/>
                </a:cubicBezTo>
                <a:cubicBezTo>
                  <a:pt x="51" y="0"/>
                  <a:pt x="51" y="0"/>
                  <a:pt x="51" y="0"/>
                </a:cubicBezTo>
                <a:lnTo>
                  <a:pt x="46" y="9"/>
                </a:lnTo>
                <a:close/>
              </a:path>
            </a:pathLst>
          </a:custGeom>
          <a:solidFill>
            <a:schemeClr val="bg1"/>
          </a:solidFill>
          <a:ln w="11113" cap="flat" cmpd="sng">
            <a:solidFill>
              <a:schemeClr val="bg1"/>
            </a:solidFill>
            <a:prstDash val="solid"/>
            <a:miter lim="800000"/>
            <a:headEnd type="none" w="med" len="med"/>
            <a:tailEnd type="none" w="med" len="me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15" name="Line 51"/>
          <p:cNvSpPr>
            <a:spLocks noChangeShapeType="1"/>
          </p:cNvSpPr>
          <p:nvPr/>
        </p:nvSpPr>
        <p:spPr bwMode="auto">
          <a:xfrm>
            <a:off x="2581275" y="4365775"/>
            <a:ext cx="2659063" cy="4763"/>
          </a:xfrm>
          <a:prstGeom prst="line">
            <a:avLst/>
          </a:prstGeom>
          <a:noFill/>
          <a:ln w="33338">
            <a:solidFill>
              <a:srgbClr val="FFFFFF"/>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sp>
        <p:nvSpPr>
          <p:cNvPr id="120" name="TextBox 119"/>
          <p:cNvSpPr txBox="1"/>
          <p:nvPr/>
        </p:nvSpPr>
        <p:spPr>
          <a:xfrm rot="20445248">
            <a:off x="842805" y="1491904"/>
            <a:ext cx="2954655" cy="923330"/>
          </a:xfrm>
          <a:prstGeom prst="rect">
            <a:avLst/>
          </a:prstGeom>
          <a:noFill/>
        </p:spPr>
        <p:txBody>
          <a:bodyPr wrap="none">
            <a:spAutoFit/>
          </a:bodyPr>
          <a:lstStyle/>
          <a:p>
            <a:pPr fontAlgn="base">
              <a:spcBef>
                <a:spcPct val="0"/>
              </a:spcBef>
              <a:spcAft>
                <a:spcPct val="0"/>
              </a:spcAft>
              <a:defRPr/>
            </a:pPr>
            <a:r>
              <a:rPr lang="zh-CN" altLang="en-US" sz="5400" b="1" dirty="0" smtClean="0">
                <a:solidFill>
                  <a:srgbClr val="FFFFFF"/>
                </a:solidFill>
                <a:latin typeface="微软雅黑" pitchFamily="34" charset="-122"/>
                <a:ea typeface="微软雅黑" pitchFamily="34" charset="-122"/>
              </a:rPr>
              <a:t>谢谢</a:t>
            </a:r>
            <a:r>
              <a:rPr lang="zh-CN" altLang="en-US" sz="5400" b="1" dirty="0">
                <a:solidFill>
                  <a:srgbClr val="FFFFFF"/>
                </a:solidFill>
                <a:latin typeface="微软雅黑" pitchFamily="34" charset="-122"/>
                <a:ea typeface="微软雅黑" pitchFamily="34" charset="-122"/>
              </a:rPr>
              <a:t>观看</a:t>
            </a:r>
          </a:p>
        </p:txBody>
      </p:sp>
      <p:sp>
        <p:nvSpPr>
          <p:cNvPr id="46" name="TextBox 19"/>
          <p:cNvSpPr txBox="1">
            <a:spLocks noChangeArrowheads="1"/>
          </p:cNvSpPr>
          <p:nvPr/>
        </p:nvSpPr>
        <p:spPr bwMode="auto">
          <a:xfrm>
            <a:off x="6804027" y="4219328"/>
            <a:ext cx="184731" cy="369332"/>
          </a:xfrm>
          <a:prstGeom prst="rect">
            <a:avLst/>
          </a:prstGeom>
          <a:noFill/>
          <a:ln w="9525">
            <a:noFill/>
            <a:miter lim="800000"/>
            <a:headEnd/>
            <a:tailEnd/>
          </a:ln>
        </p:spPr>
        <p:txBody>
          <a:bodyPr wrap="none">
            <a:spAutoFit/>
          </a:bodyPr>
          <a:lstStyle/>
          <a:p>
            <a:pPr fontAlgn="base">
              <a:spcBef>
                <a:spcPct val="0"/>
              </a:spcBef>
              <a:spcAft>
                <a:spcPct val="0"/>
              </a:spcAft>
            </a:pPr>
            <a:endParaRPr lang="zh-CN" altLang="en-US" smtClean="0">
              <a:solidFill>
                <a:srgbClr val="FFFFFF"/>
              </a:solidFill>
              <a:latin typeface="Arial" pitchFamily="34" charset="0"/>
            </a:endParaRPr>
          </a:p>
        </p:txBody>
      </p:sp>
      <p:sp>
        <p:nvSpPr>
          <p:cNvPr id="42" name="矩形​​ 5"/>
          <p:cNvSpPr>
            <a:spLocks noChangeArrowheads="1"/>
          </p:cNvSpPr>
          <p:nvPr/>
        </p:nvSpPr>
        <p:spPr bwMode="auto">
          <a:xfrm>
            <a:off x="98301" y="4579386"/>
            <a:ext cx="8964613" cy="1945958"/>
          </a:xfrm>
          <a:prstGeom prst="rect">
            <a:avLst/>
          </a:prstGeom>
          <a:solidFill>
            <a:srgbClr val="00ADDC"/>
          </a:solidFill>
          <a:ln w="9525" cmpd="sng">
            <a:noFill/>
            <a:miter lim="800000"/>
            <a:headEnd/>
            <a:tailEnd/>
          </a:ln>
        </p:spPr>
        <p:txBody>
          <a:bodyPr lIns="288000" anchor="b"/>
          <a:lstStyle/>
          <a:p>
            <a:pPr fontAlgn="base">
              <a:spcBef>
                <a:spcPct val="0"/>
              </a:spcBef>
              <a:spcAft>
                <a:spcPct val="0"/>
              </a:spcAft>
            </a:pPr>
            <a:endParaRPr lang="zh-CN" altLang="zh-CN" sz="2800" dirty="0">
              <a:solidFill>
                <a:prstClr val="white"/>
              </a:solidFill>
              <a:latin typeface="微软雅黑" pitchFamily="34" charset="-122"/>
              <a:ea typeface="微软雅黑" pitchFamily="34" charset="-122"/>
              <a:sym typeface="Arial" pitchFamily="34" charset="0"/>
            </a:endParaRPr>
          </a:p>
        </p:txBody>
      </p:sp>
      <p:sp>
        <p:nvSpPr>
          <p:cNvPr id="43" name="TextBox 42"/>
          <p:cNvSpPr txBox="1"/>
          <p:nvPr/>
        </p:nvSpPr>
        <p:spPr>
          <a:xfrm>
            <a:off x="98301" y="4869160"/>
            <a:ext cx="8892481" cy="1569660"/>
          </a:xfrm>
          <a:prstGeom prst="rect">
            <a:avLst/>
          </a:prstGeom>
          <a:noFill/>
        </p:spPr>
        <p:txBody>
          <a:bodyPr wrap="square">
            <a:spAutoFit/>
          </a:bodyPr>
          <a:lstStyle/>
          <a:p>
            <a:pPr algn="ctr" fontAlgn="base">
              <a:spcBef>
                <a:spcPct val="0"/>
              </a:spcBef>
              <a:spcAft>
                <a:spcPct val="0"/>
              </a:spcAft>
              <a:defRPr/>
            </a:pPr>
            <a:r>
              <a:rPr lang="zh-CN" altLang="en-US" sz="4800" dirty="0">
                <a:solidFill>
                  <a:srgbClr val="FFFFFF"/>
                </a:solidFill>
                <a:latin typeface="微软雅黑" pitchFamily="34" charset="-122"/>
                <a:ea typeface="微软雅黑" pitchFamily="34" charset="-122"/>
              </a:rPr>
              <a:t>“移动学习”教育部</a:t>
            </a:r>
            <a:r>
              <a:rPr lang="en-US" altLang="zh-CN" sz="4800" dirty="0">
                <a:solidFill>
                  <a:srgbClr val="FFFFFF"/>
                </a:solidFill>
                <a:latin typeface="微软雅黑" pitchFamily="34" charset="-122"/>
                <a:ea typeface="微软雅黑" pitchFamily="34" charset="-122"/>
              </a:rPr>
              <a:t>-</a:t>
            </a:r>
            <a:r>
              <a:rPr lang="zh-CN" altLang="en-US" sz="4800" dirty="0">
                <a:solidFill>
                  <a:srgbClr val="FFFFFF"/>
                </a:solidFill>
                <a:latin typeface="微软雅黑" pitchFamily="34" charset="-122"/>
                <a:ea typeface="微软雅黑" pitchFamily="34" charset="-122"/>
              </a:rPr>
              <a:t>中国移动联合实验室</a:t>
            </a:r>
          </a:p>
        </p:txBody>
      </p:sp>
      <p:sp>
        <p:nvSpPr>
          <p:cNvPr id="44" name="Line 51"/>
          <p:cNvSpPr>
            <a:spLocks noChangeShapeType="1"/>
          </p:cNvSpPr>
          <p:nvPr/>
        </p:nvSpPr>
        <p:spPr bwMode="auto">
          <a:xfrm>
            <a:off x="5193999" y="1666628"/>
            <a:ext cx="3554465" cy="0"/>
          </a:xfrm>
          <a:prstGeom prst="line">
            <a:avLst/>
          </a:prstGeom>
          <a:noFill/>
          <a:ln w="33338">
            <a:solidFill>
              <a:srgbClr val="FFFFFF"/>
            </a:solidFill>
            <a:miter lim="800000"/>
            <a:headEnd/>
            <a:tailEnd/>
          </a:ln>
        </p:spPr>
        <p:txBody>
          <a:bodyPr/>
          <a:lstStyle/>
          <a:p>
            <a:pPr fontAlgn="base">
              <a:spcBef>
                <a:spcPct val="0"/>
              </a:spcBef>
              <a:spcAft>
                <a:spcPct val="0"/>
              </a:spcAft>
            </a:pPr>
            <a:endParaRPr lang="zh-CN" altLang="en-US" smtClean="0">
              <a:solidFill>
                <a:srgbClr val="FFFFFF"/>
              </a:solidFill>
              <a:latin typeface="Arial" charset="0"/>
            </a:endParaRPr>
          </a:p>
        </p:txBody>
      </p:sp>
      <p:pic>
        <p:nvPicPr>
          <p:cNvPr id="2" name="图片 1"/>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7625" y="1891383"/>
            <a:ext cx="2322266" cy="2322266"/>
          </a:xfrm>
          <a:prstGeom prst="rect">
            <a:avLst/>
          </a:prstGeom>
        </p:spPr>
      </p:pic>
    </p:spTree>
    <p:extLst>
      <p:ext uri="{BB962C8B-B14F-4D97-AF65-F5344CB8AC3E}">
        <p14:creationId xmlns:p14="http://schemas.microsoft.com/office/powerpoint/2010/main" val="343487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500"/>
                                        <p:tgtEl>
                                          <p:spTgt spid="9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wipe(down)">
                                      <p:cBhvr>
                                        <p:cTn id="11" dur="500"/>
                                        <p:tgtEl>
                                          <p:spTgt spid="9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10"/>
                                        </p:tgtEl>
                                        <p:attrNameLst>
                                          <p:attrName>style.visibility</p:attrName>
                                        </p:attrNameLst>
                                      </p:cBhvr>
                                      <p:to>
                                        <p:strVal val="visible"/>
                                      </p:to>
                                    </p:set>
                                    <p:animEffect transition="in" filter="wipe(right)">
                                      <p:cBhvr>
                                        <p:cTn id="15" dur="500"/>
                                        <p:tgtEl>
                                          <p:spTgt spid="110"/>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13"/>
                                        </p:tgtEl>
                                        <p:attrNameLst>
                                          <p:attrName>style.visibility</p:attrName>
                                        </p:attrNameLst>
                                      </p:cBhvr>
                                      <p:to>
                                        <p:strVal val="visible"/>
                                      </p:to>
                                    </p:set>
                                    <p:animEffect transition="in" filter="wipe(down)">
                                      <p:cBhvr>
                                        <p:cTn id="19" dur="500"/>
                                        <p:tgtEl>
                                          <p:spTgt spid="113"/>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112"/>
                                        </p:tgtEl>
                                        <p:attrNameLst>
                                          <p:attrName>style.visibility</p:attrName>
                                        </p:attrNameLst>
                                      </p:cBhvr>
                                      <p:to>
                                        <p:strVal val="visible"/>
                                      </p:to>
                                    </p:set>
                                    <p:animEffect transition="in" filter="wipe(down)">
                                      <p:cBhvr>
                                        <p:cTn id="23" dur="500"/>
                                        <p:tgtEl>
                                          <p:spTgt spid="112"/>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114"/>
                                        </p:tgtEl>
                                        <p:attrNameLst>
                                          <p:attrName>style.visibility</p:attrName>
                                        </p:attrNameLst>
                                      </p:cBhvr>
                                      <p:to>
                                        <p:strVal val="visible"/>
                                      </p:to>
                                    </p:set>
                                    <p:animEffect transition="in" filter="wipe(up)">
                                      <p:cBhvr>
                                        <p:cTn id="27" dur="500"/>
                                        <p:tgtEl>
                                          <p:spTgt spid="114"/>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Effect transition="in" filter="wipe(up)">
                                      <p:cBhvr>
                                        <p:cTn id="31" dur="500"/>
                                        <p:tgtEl>
                                          <p:spTgt spid="111"/>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96"/>
                                        </p:tgtEl>
                                        <p:attrNameLst>
                                          <p:attrName>style.visibility</p:attrName>
                                        </p:attrNameLst>
                                      </p:cBhvr>
                                      <p:to>
                                        <p:strVal val="visible"/>
                                      </p:to>
                                    </p:set>
                                    <p:animEffect transition="in" filter="wipe(up)">
                                      <p:cBhvr>
                                        <p:cTn id="35" dur="500"/>
                                        <p:tgtEl>
                                          <p:spTgt spid="96"/>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20">
                                            <p:txEl>
                                              <p:pRg st="0" end="0"/>
                                            </p:txEl>
                                          </p:spTgt>
                                        </p:tgtEl>
                                        <p:attrNameLst>
                                          <p:attrName>style.visibility</p:attrName>
                                        </p:attrNameLst>
                                      </p:cBhvr>
                                      <p:to>
                                        <p:strVal val="visible"/>
                                      </p:to>
                                    </p:set>
                                    <p:animEffect transition="in" filter="wipe(left)">
                                      <p:cBhvr>
                                        <p:cTn id="39" dur="500"/>
                                        <p:tgtEl>
                                          <p:spTgt spid="120">
                                            <p:txEl>
                                              <p:pRg st="0" end="0"/>
                                            </p:txEl>
                                          </p:spTgt>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5"/>
                                        </p:tgtEl>
                                        <p:attrNameLst>
                                          <p:attrName>style.visibility</p:attrName>
                                        </p:attrNameLst>
                                      </p:cBhvr>
                                      <p:to>
                                        <p:strVal val="visible"/>
                                      </p:to>
                                    </p:set>
                                    <p:animEffect transition="in" filter="wipe(left)">
                                      <p:cBhvr>
                                        <p:cTn id="43" dur="500"/>
                                        <p:tgtEl>
                                          <p:spTgt spid="115"/>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down)">
                                      <p:cBhvr>
                                        <p:cTn id="47" dur="500"/>
                                        <p:tgtEl>
                                          <p:spTgt spid="91"/>
                                        </p:tgtEl>
                                      </p:cBhvr>
                                    </p:animEffect>
                                  </p:childTnLst>
                                </p:cTn>
                              </p:par>
                            </p:childTnLst>
                          </p:cTn>
                        </p:par>
                        <p:par>
                          <p:cTn id="48" fill="hold">
                            <p:stCondLst>
                              <p:cond delay="55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par>
                                <p:cTn id="52" presetID="17" presetClass="entr" presetSubtype="10" fill="hold" grpId="0" nodeType="withEffect">
                                  <p:stCondLst>
                                    <p:cond delay="0"/>
                                  </p:stCondLst>
                                  <p:childTnLst>
                                    <p:set>
                                      <p:cBhvr>
                                        <p:cTn id="53" dur="1" fill="hold">
                                          <p:stCondLst>
                                            <p:cond delay="0"/>
                                          </p:stCondLst>
                                        </p:cTn>
                                        <p:tgtEl>
                                          <p:spTgt spid="99"/>
                                        </p:tgtEl>
                                        <p:attrNameLst>
                                          <p:attrName>style.visibility</p:attrName>
                                        </p:attrNameLst>
                                      </p:cBhvr>
                                      <p:to>
                                        <p:strVal val="visible"/>
                                      </p:to>
                                    </p:set>
                                    <p:anim calcmode="lin" valueType="num">
                                      <p:cBhvr>
                                        <p:cTn id="54" dur="500" fill="hold"/>
                                        <p:tgtEl>
                                          <p:spTgt spid="99"/>
                                        </p:tgtEl>
                                        <p:attrNameLst>
                                          <p:attrName>ppt_w</p:attrName>
                                        </p:attrNameLst>
                                      </p:cBhvr>
                                      <p:tavLst>
                                        <p:tav tm="0">
                                          <p:val>
                                            <p:fltVal val="0"/>
                                          </p:val>
                                        </p:tav>
                                        <p:tav tm="100000">
                                          <p:val>
                                            <p:strVal val="#ppt_w"/>
                                          </p:val>
                                        </p:tav>
                                      </p:tavLst>
                                    </p:anim>
                                    <p:anim calcmode="lin" valueType="num">
                                      <p:cBhvr>
                                        <p:cTn id="55" dur="500" fill="hold"/>
                                        <p:tgtEl>
                                          <p:spTgt spid="99"/>
                                        </p:tgtEl>
                                        <p:attrNameLst>
                                          <p:attrName>ppt_h</p:attrName>
                                        </p:attrNameLst>
                                      </p:cBhvr>
                                      <p:tavLst>
                                        <p:tav tm="0">
                                          <p:val>
                                            <p:strVal val="#ppt_h"/>
                                          </p:val>
                                        </p:tav>
                                        <p:tav tm="100000">
                                          <p:val>
                                            <p:strVal val="#ppt_h"/>
                                          </p:val>
                                        </p:tav>
                                      </p:tavLst>
                                    </p:anim>
                                  </p:childTnLst>
                                </p:cTn>
                              </p:par>
                            </p:childTnLst>
                          </p:cTn>
                        </p:par>
                        <p:par>
                          <p:cTn id="56" fill="hold">
                            <p:stCondLst>
                              <p:cond delay="6000"/>
                            </p:stCondLst>
                            <p:childTnLst>
                              <p:par>
                                <p:cTn id="57" presetID="17" presetClass="entr" presetSubtype="10" fill="hold" nodeType="afterEffect">
                                  <p:stCondLst>
                                    <p:cond delay="0"/>
                                  </p:stCondLst>
                                  <p:childTnLst>
                                    <p:set>
                                      <p:cBhvr>
                                        <p:cTn id="58" dur="1" fill="hold">
                                          <p:stCondLst>
                                            <p:cond delay="0"/>
                                          </p:stCondLst>
                                        </p:cTn>
                                        <p:tgtEl>
                                          <p:spTgt spid="101"/>
                                        </p:tgtEl>
                                        <p:attrNameLst>
                                          <p:attrName>style.visibility</p:attrName>
                                        </p:attrNameLst>
                                      </p:cBhvr>
                                      <p:to>
                                        <p:strVal val="visible"/>
                                      </p:to>
                                    </p:set>
                                    <p:anim calcmode="lin" valueType="num">
                                      <p:cBhvr>
                                        <p:cTn id="59" dur="500" fill="hold"/>
                                        <p:tgtEl>
                                          <p:spTgt spid="101"/>
                                        </p:tgtEl>
                                        <p:attrNameLst>
                                          <p:attrName>ppt_w</p:attrName>
                                        </p:attrNameLst>
                                      </p:cBhvr>
                                      <p:tavLst>
                                        <p:tav tm="0">
                                          <p:val>
                                            <p:fltVal val="0"/>
                                          </p:val>
                                        </p:tav>
                                        <p:tav tm="100000">
                                          <p:val>
                                            <p:strVal val="#ppt_w"/>
                                          </p:val>
                                        </p:tav>
                                      </p:tavLst>
                                    </p:anim>
                                    <p:anim calcmode="lin" valueType="num">
                                      <p:cBhvr>
                                        <p:cTn id="60" dur="500" fill="hold"/>
                                        <p:tgtEl>
                                          <p:spTgt spid="101"/>
                                        </p:tgtEl>
                                        <p:attrNameLst>
                                          <p:attrName>ppt_h</p:attrName>
                                        </p:attrNameLst>
                                      </p:cBhvr>
                                      <p:tavLst>
                                        <p:tav tm="0">
                                          <p:val>
                                            <p:strVal val="#ppt_h"/>
                                          </p:val>
                                        </p:tav>
                                        <p:tav tm="100000">
                                          <p:val>
                                            <p:strVal val="#ppt_h"/>
                                          </p:val>
                                        </p:tav>
                                      </p:tavLst>
                                    </p:anim>
                                  </p:childTnLst>
                                </p:cTn>
                              </p:par>
                              <p:par>
                                <p:cTn id="61" presetID="17" presetClass="entr" presetSubtype="10" fill="hold" nodeType="withEffect">
                                  <p:stCondLst>
                                    <p:cond delay="0"/>
                                  </p:stCondLst>
                                  <p:childTnLst>
                                    <p:set>
                                      <p:cBhvr>
                                        <p:cTn id="62" dur="1" fill="hold">
                                          <p:stCondLst>
                                            <p:cond delay="0"/>
                                          </p:stCondLst>
                                        </p:cTn>
                                        <p:tgtEl>
                                          <p:spTgt spid="105"/>
                                        </p:tgtEl>
                                        <p:attrNameLst>
                                          <p:attrName>style.visibility</p:attrName>
                                        </p:attrNameLst>
                                      </p:cBhvr>
                                      <p:to>
                                        <p:strVal val="visible"/>
                                      </p:to>
                                    </p:set>
                                    <p:anim calcmode="lin" valueType="num">
                                      <p:cBhvr>
                                        <p:cTn id="63" dur="500" fill="hold"/>
                                        <p:tgtEl>
                                          <p:spTgt spid="105"/>
                                        </p:tgtEl>
                                        <p:attrNameLst>
                                          <p:attrName>ppt_w</p:attrName>
                                        </p:attrNameLst>
                                      </p:cBhvr>
                                      <p:tavLst>
                                        <p:tav tm="0">
                                          <p:val>
                                            <p:fltVal val="0"/>
                                          </p:val>
                                        </p:tav>
                                        <p:tav tm="100000">
                                          <p:val>
                                            <p:strVal val="#ppt_w"/>
                                          </p:val>
                                        </p:tav>
                                      </p:tavLst>
                                    </p:anim>
                                    <p:anim calcmode="lin" valueType="num">
                                      <p:cBhvr>
                                        <p:cTn id="64" dur="500" fill="hold"/>
                                        <p:tgtEl>
                                          <p:spTgt spid="105"/>
                                        </p:tgtEl>
                                        <p:attrNameLst>
                                          <p:attrName>ppt_h</p:attrName>
                                        </p:attrNameLst>
                                      </p:cBhvr>
                                      <p:tavLst>
                                        <p:tav tm="0">
                                          <p:val>
                                            <p:strVal val="#ppt_h"/>
                                          </p:val>
                                        </p:tav>
                                        <p:tav tm="100000">
                                          <p:val>
                                            <p:strVal val="#ppt_h"/>
                                          </p:val>
                                        </p:tav>
                                      </p:tavLst>
                                    </p:anim>
                                  </p:childTnLst>
                                </p:cTn>
                              </p:par>
                            </p:childTnLst>
                          </p:cTn>
                        </p:par>
                        <p:par>
                          <p:cTn id="65" fill="hold">
                            <p:stCondLst>
                              <p:cond delay="6500"/>
                            </p:stCondLst>
                            <p:childTnLst>
                              <p:par>
                                <p:cTn id="66" presetID="10" presetClass="entr" presetSubtype="0"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Effect transition="in" filter="fade">
                                      <p:cBhvr>
                                        <p:cTn id="68" dur="500"/>
                                        <p:tgtEl>
                                          <p:spTgt spid="2"/>
                                        </p:tgtEl>
                                      </p:cBhvr>
                                    </p:animEffect>
                                  </p:childTnLst>
                                </p:cTn>
                              </p:par>
                            </p:childTnLst>
                          </p:cTn>
                        </p:par>
                        <p:par>
                          <p:cTn id="69" fill="hold">
                            <p:stCondLst>
                              <p:cond delay="7000"/>
                            </p:stCondLst>
                            <p:childTnLst>
                              <p:par>
                                <p:cTn id="70" presetID="22" presetClass="entr" presetSubtype="8" fill="hold" nodeType="afterEffect">
                                  <p:stCondLst>
                                    <p:cond delay="0"/>
                                  </p:stCondLst>
                                  <p:childTnLst>
                                    <p:set>
                                      <p:cBhvr>
                                        <p:cTn id="71" dur="1" fill="hold">
                                          <p:stCondLst>
                                            <p:cond delay="0"/>
                                          </p:stCondLst>
                                        </p:cTn>
                                        <p:tgtEl>
                                          <p:spTgt spid="43">
                                            <p:txEl>
                                              <p:pRg st="0" end="0"/>
                                            </p:txEl>
                                          </p:spTgt>
                                        </p:tgtEl>
                                        <p:attrNameLst>
                                          <p:attrName>style.visibility</p:attrName>
                                        </p:attrNameLst>
                                      </p:cBhvr>
                                      <p:to>
                                        <p:strVal val="visible"/>
                                      </p:to>
                                    </p:set>
                                    <p:animEffect transition="in" filter="wipe(left)">
                                      <p:cBhvr>
                                        <p:cTn id="72" dur="500"/>
                                        <p:tgtEl>
                                          <p:spTgt spid="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4" grpId="0" animBg="1"/>
      <p:bldP spid="96" grpId="0" animBg="1"/>
      <p:bldP spid="99" grpId="0" animBg="1"/>
      <p:bldP spid="110" grpId="0" animBg="1"/>
      <p:bldP spid="111" grpId="0" animBg="1"/>
      <p:bldP spid="112" grpId="0" animBg="1"/>
      <p:bldP spid="113" grpId="0" animBg="1"/>
      <p:bldP spid="114" grpId="0" animBg="1"/>
      <p:bldP spid="115" grpId="0" animBg="1"/>
      <p:bldP spid="4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a:latin typeface="Arial Unicode MS" pitchFamily="34" charset="-122"/>
                <a:ea typeface="Arial Unicode MS" pitchFamily="34" charset="-122"/>
                <a:cs typeface="Arial Unicode MS" pitchFamily="34" charset="-122"/>
              </a:rPr>
              <a:t>1</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a:solidFill>
                  <a:srgbClr val="00B0F0"/>
                </a:solidFill>
                <a:latin typeface="微软雅黑" pitchFamily="34" charset="-122"/>
                <a:ea typeface="微软雅黑" pitchFamily="34" charset="-122"/>
              </a:rPr>
              <a:t>概念</a:t>
            </a:r>
          </a:p>
        </p:txBody>
      </p:sp>
      <p:cxnSp>
        <p:nvCxnSpPr>
          <p:cNvPr id="32" name="直接连接符 31"/>
          <p:cNvCxnSpPr/>
          <p:nvPr/>
        </p:nvCxnSpPr>
        <p:spPr>
          <a:xfrm>
            <a:off x="1737160" y="4365104"/>
            <a:ext cx="1570863" cy="1295992"/>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5124"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201057" y="5085184"/>
            <a:ext cx="976355" cy="1368000"/>
          </a:xfrm>
          <a:prstGeom prst="roundRect">
            <a:avLst>
              <a:gd name="adj" fmla="val 8594"/>
            </a:avLst>
          </a:prstGeom>
          <a:solidFill>
            <a:srgbClr val="FFFFFF">
              <a:shade val="85000"/>
            </a:srgbClr>
          </a:solidFill>
          <a:ln>
            <a:noFill/>
          </a:ln>
          <a:effectLst/>
          <a:extLst/>
        </p:spPr>
      </p:pic>
      <p:grpSp>
        <p:nvGrpSpPr>
          <p:cNvPr id="16" name="组合 15"/>
          <p:cNvGrpSpPr/>
          <p:nvPr/>
        </p:nvGrpSpPr>
        <p:grpSpPr>
          <a:xfrm>
            <a:off x="1809193" y="1490751"/>
            <a:ext cx="1754695" cy="2226281"/>
            <a:chOff x="1593160" y="1340768"/>
            <a:chExt cx="1754695" cy="2226281"/>
          </a:xfrm>
        </p:grpSpPr>
        <p:cxnSp>
          <p:nvCxnSpPr>
            <p:cNvPr id="28" name="直接连接符 27"/>
            <p:cNvCxnSpPr/>
            <p:nvPr/>
          </p:nvCxnSpPr>
          <p:spPr>
            <a:xfrm flipV="1">
              <a:off x="1593160" y="2420888"/>
              <a:ext cx="991216" cy="1146161"/>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371500" y="1340768"/>
              <a:ext cx="976355" cy="1368000"/>
            </a:xfrm>
            <a:prstGeom prst="roundRect">
              <a:avLst>
                <a:gd name="adj" fmla="val 8594"/>
              </a:avLst>
            </a:prstGeom>
            <a:solidFill>
              <a:srgbClr val="FFFFFF">
                <a:shade val="85000"/>
              </a:srgbClr>
            </a:solidFill>
            <a:ln>
              <a:noFill/>
            </a:ln>
            <a:effectLst/>
            <a:extLst/>
          </p:spPr>
        </p:pic>
      </p:grpSp>
      <p:cxnSp>
        <p:nvCxnSpPr>
          <p:cNvPr id="30" name="直接连接符 29"/>
          <p:cNvCxnSpPr/>
          <p:nvPr/>
        </p:nvCxnSpPr>
        <p:spPr>
          <a:xfrm>
            <a:off x="1881160" y="4077072"/>
            <a:ext cx="1765216"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76095" y="3285136"/>
            <a:ext cx="1015898" cy="1368000"/>
          </a:xfrm>
          <a:prstGeom prst="roundRect">
            <a:avLst>
              <a:gd name="adj" fmla="val 8594"/>
            </a:avLst>
          </a:prstGeom>
          <a:solidFill>
            <a:srgbClr val="FFFFFF">
              <a:shade val="85000"/>
            </a:srgbClr>
          </a:solidFill>
          <a:ln>
            <a:noFill/>
          </a:ln>
          <a:effectLst/>
          <a:extLst/>
        </p:spPr>
      </p:pic>
      <p:sp>
        <p:nvSpPr>
          <p:cNvPr id="15" name="圆角矩形 14"/>
          <p:cNvSpPr/>
          <p:nvPr/>
        </p:nvSpPr>
        <p:spPr>
          <a:xfrm>
            <a:off x="698088" y="3429000"/>
            <a:ext cx="1296144" cy="1296144"/>
          </a:xfrm>
          <a:prstGeom prst="roundRect">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r>
              <a:rPr lang="zh-CN" altLang="en-US" kern="0" dirty="0">
                <a:solidFill>
                  <a:sysClr val="window" lastClr="FFFFFF"/>
                </a:solidFill>
                <a:latin typeface="Impact" pitchFamily="34" charset="0"/>
                <a:ea typeface="微软雅黑" pitchFamily="34" charset="-122"/>
              </a:rPr>
              <a:t>微型学习</a:t>
            </a:r>
            <a:endParaRPr lang="en-US" kern="0" dirty="0">
              <a:solidFill>
                <a:sysClr val="window" lastClr="FFFFFF"/>
              </a:solidFill>
              <a:latin typeface="Impact" pitchFamily="34" charset="0"/>
              <a:ea typeface="微软雅黑" pitchFamily="34" charset="-122"/>
            </a:endParaRPr>
          </a:p>
        </p:txBody>
      </p:sp>
      <p:grpSp>
        <p:nvGrpSpPr>
          <p:cNvPr id="20" name="组合 19"/>
          <p:cNvGrpSpPr/>
          <p:nvPr/>
        </p:nvGrpSpPr>
        <p:grpSpPr>
          <a:xfrm>
            <a:off x="3924653" y="1578858"/>
            <a:ext cx="3959715" cy="1058054"/>
            <a:chOff x="4020697" y="1578278"/>
            <a:chExt cx="3215600" cy="1058054"/>
          </a:xfrm>
        </p:grpSpPr>
        <p:sp>
          <p:nvSpPr>
            <p:cNvPr id="99" name="TextBox 98"/>
            <p:cNvSpPr txBox="1">
              <a:spLocks noChangeArrowheads="1"/>
            </p:cNvSpPr>
            <p:nvPr/>
          </p:nvSpPr>
          <p:spPr bwMode="auto">
            <a:xfrm flipH="1">
              <a:off x="4020697" y="1897668"/>
              <a:ext cx="3215600" cy="73866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400" kern="0" dirty="0">
                  <a:solidFill>
                    <a:schemeClr val="bg1">
                      <a:lumMod val="50000"/>
                    </a:schemeClr>
                  </a:solidFill>
                  <a:latin typeface="微软雅黑" pitchFamily="34" charset="-122"/>
                  <a:ea typeface="微软雅黑" pitchFamily="34" charset="-122"/>
                </a:rPr>
                <a:t>Theo Hug </a:t>
              </a:r>
              <a:r>
                <a:rPr lang="zh-CN" altLang="en-US" sz="1400" kern="0" dirty="0">
                  <a:solidFill>
                    <a:schemeClr val="bg1">
                      <a:lumMod val="50000"/>
                    </a:schemeClr>
                  </a:solidFill>
                  <a:latin typeface="微软雅黑" pitchFamily="34" charset="-122"/>
                  <a:ea typeface="微软雅黑" pitchFamily="34" charset="-122"/>
                </a:rPr>
                <a:t>是较早界定微型学习概念的学者之一</a:t>
              </a:r>
              <a:r>
                <a:rPr lang="en-US" altLang="zh-CN" sz="1400" kern="0" dirty="0">
                  <a:solidFill>
                    <a:schemeClr val="bg1">
                      <a:lumMod val="50000"/>
                    </a:schemeClr>
                  </a:solidFill>
                  <a:latin typeface="微软雅黑" pitchFamily="34" charset="-122"/>
                  <a:ea typeface="微软雅黑" pitchFamily="34" charset="-122"/>
                </a:rPr>
                <a:t>, </a:t>
              </a:r>
              <a:r>
                <a:rPr lang="zh-CN" altLang="en-US" sz="1400" kern="0" dirty="0">
                  <a:solidFill>
                    <a:schemeClr val="bg1">
                      <a:lumMod val="50000"/>
                    </a:schemeClr>
                  </a:solidFill>
                  <a:latin typeface="微软雅黑" pitchFamily="34" charset="-122"/>
                  <a:ea typeface="微软雅黑" pitchFamily="34" charset="-122"/>
                </a:rPr>
                <a:t>他</a:t>
              </a:r>
              <a:r>
                <a:rPr lang="zh-CN" altLang="en-US" sz="1400" kern="0" dirty="0" smtClean="0">
                  <a:solidFill>
                    <a:schemeClr val="bg1">
                      <a:lumMod val="50000"/>
                    </a:schemeClr>
                  </a:solidFill>
                  <a:latin typeface="微软雅黑" pitchFamily="34" charset="-122"/>
                  <a:ea typeface="微软雅黑" pitchFamily="34" charset="-122"/>
                </a:rPr>
                <a:t>认为“</a:t>
              </a:r>
              <a:r>
                <a:rPr lang="zh-CN" altLang="en-US" sz="1400" kern="0" dirty="0">
                  <a:solidFill>
                    <a:schemeClr val="bg1">
                      <a:lumMod val="50000"/>
                    </a:schemeClr>
                  </a:solidFill>
                  <a:latin typeface="微软雅黑" pitchFamily="34" charset="-122"/>
                  <a:ea typeface="微软雅黑" pitchFamily="34" charset="-122"/>
                </a:rPr>
                <a:t>微型学习是处理比较小的学习单元并且聚焦于时间较短的学习活动”</a:t>
              </a:r>
            </a:p>
          </p:txBody>
        </p:sp>
        <p:sp>
          <p:nvSpPr>
            <p:cNvPr id="110" name="TextBox 11"/>
            <p:cNvSpPr txBox="1">
              <a:spLocks noChangeArrowheads="1"/>
            </p:cNvSpPr>
            <p:nvPr/>
          </p:nvSpPr>
          <p:spPr bwMode="auto">
            <a:xfrm flipH="1">
              <a:off x="4023803" y="1578278"/>
              <a:ext cx="2033522"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600" b="1" kern="0" dirty="0">
                  <a:solidFill>
                    <a:srgbClr val="00B0F0"/>
                  </a:solidFill>
                  <a:latin typeface="微软雅黑" pitchFamily="34" charset="-122"/>
                  <a:ea typeface="微软雅黑" pitchFamily="34" charset="-122"/>
                </a:rPr>
                <a:t>Theo Hug </a:t>
              </a:r>
              <a:endParaRPr lang="en-US" altLang="zh-CN" sz="1600" b="1" kern="0" dirty="0" smtClean="0">
                <a:solidFill>
                  <a:srgbClr val="00B0F0"/>
                </a:solidFill>
                <a:latin typeface="微软雅黑" pitchFamily="34" charset="-122"/>
                <a:ea typeface="微软雅黑" pitchFamily="34" charset="-122"/>
              </a:endParaRPr>
            </a:p>
          </p:txBody>
        </p:sp>
      </p:grpSp>
      <p:cxnSp>
        <p:nvCxnSpPr>
          <p:cNvPr id="116" name="直接连接符 115"/>
          <p:cNvCxnSpPr/>
          <p:nvPr/>
        </p:nvCxnSpPr>
        <p:spPr>
          <a:xfrm flipH="1">
            <a:off x="3347864" y="2636912"/>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40" name="组合 139"/>
          <p:cNvGrpSpPr/>
          <p:nvPr/>
        </p:nvGrpSpPr>
        <p:grpSpPr>
          <a:xfrm>
            <a:off x="4860032" y="3275112"/>
            <a:ext cx="3779696" cy="1272916"/>
            <a:chOff x="4020697" y="1671772"/>
            <a:chExt cx="3215600" cy="1272916"/>
          </a:xfrm>
        </p:grpSpPr>
        <p:sp>
          <p:nvSpPr>
            <p:cNvPr id="141" name="TextBox 140"/>
            <p:cNvSpPr txBox="1">
              <a:spLocks noChangeArrowheads="1"/>
            </p:cNvSpPr>
            <p:nvPr/>
          </p:nvSpPr>
          <p:spPr bwMode="auto">
            <a:xfrm flipH="1">
              <a:off x="4020697" y="1990581"/>
              <a:ext cx="3215600" cy="954107"/>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400" kern="0" dirty="0">
                  <a:solidFill>
                    <a:schemeClr val="bg1">
                      <a:lumMod val="50000"/>
                    </a:schemeClr>
                  </a:solidFill>
                  <a:latin typeface="微软雅黑" pitchFamily="34" charset="-122"/>
                  <a:ea typeface="微软雅黑" pitchFamily="34" charset="-122"/>
                </a:rPr>
                <a:t>Peter A. </a:t>
              </a:r>
              <a:r>
                <a:rPr lang="en-US" altLang="zh-CN" sz="1400" kern="0" dirty="0" err="1">
                  <a:solidFill>
                    <a:schemeClr val="bg1">
                      <a:lumMod val="50000"/>
                    </a:schemeClr>
                  </a:solidFill>
                  <a:latin typeface="微软雅黑" pitchFamily="34" charset="-122"/>
                  <a:ea typeface="微软雅黑" pitchFamily="34" charset="-122"/>
                </a:rPr>
                <a:t>Bruck</a:t>
              </a:r>
              <a:r>
                <a:rPr lang="en-US" altLang="zh-CN" sz="1400" kern="0" dirty="0">
                  <a:solidFill>
                    <a:schemeClr val="bg1">
                      <a:lumMod val="50000"/>
                    </a:schemeClr>
                  </a:solidFill>
                  <a:latin typeface="微软雅黑" pitchFamily="34" charset="-122"/>
                  <a:ea typeface="微软雅黑" pitchFamily="34" charset="-122"/>
                </a:rPr>
                <a:t> </a:t>
              </a:r>
              <a:r>
                <a:rPr lang="zh-CN" altLang="en-US" sz="1400" kern="0" dirty="0">
                  <a:solidFill>
                    <a:schemeClr val="bg1">
                      <a:lumMod val="50000"/>
                    </a:schemeClr>
                  </a:solidFill>
                  <a:latin typeface="微软雅黑" pitchFamily="34" charset="-122"/>
                  <a:ea typeface="微软雅黑" pitchFamily="34" charset="-122"/>
                </a:rPr>
                <a:t>把微型学习解释为“把知识分解为小的松散的但相互关联的学习单元，并且是在人们日常交流和工作中就可以进行学习的活动”</a:t>
              </a:r>
              <a:r>
                <a:rPr lang="zh-CN" altLang="en-US" sz="1400" kern="0" dirty="0" smtClean="0">
                  <a:solidFill>
                    <a:schemeClr val="bg1">
                      <a:lumMod val="50000"/>
                    </a:schemeClr>
                  </a:solidFill>
                  <a:latin typeface="微软雅黑" pitchFamily="34" charset="-122"/>
                  <a:ea typeface="微软雅黑" pitchFamily="34" charset="-122"/>
                </a:rPr>
                <a:t>。</a:t>
              </a:r>
              <a:endParaRPr lang="zh-CN" altLang="en-US" sz="1400" kern="0" dirty="0">
                <a:solidFill>
                  <a:schemeClr val="bg1">
                    <a:lumMod val="50000"/>
                  </a:schemeClr>
                </a:solidFill>
                <a:latin typeface="微软雅黑" pitchFamily="34" charset="-122"/>
                <a:ea typeface="微软雅黑" pitchFamily="34" charset="-122"/>
              </a:endParaRPr>
            </a:p>
          </p:txBody>
        </p:sp>
        <p:sp>
          <p:nvSpPr>
            <p:cNvPr id="142" name="TextBox 11"/>
            <p:cNvSpPr txBox="1">
              <a:spLocks noChangeArrowheads="1"/>
            </p:cNvSpPr>
            <p:nvPr/>
          </p:nvSpPr>
          <p:spPr bwMode="auto">
            <a:xfrm flipH="1">
              <a:off x="4023803" y="1671772"/>
              <a:ext cx="2033522"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600" b="1" kern="0" dirty="0">
                  <a:solidFill>
                    <a:srgbClr val="00B0F0"/>
                  </a:solidFill>
                  <a:latin typeface="微软雅黑" pitchFamily="34" charset="-122"/>
                  <a:ea typeface="微软雅黑" pitchFamily="34" charset="-122"/>
                </a:rPr>
                <a:t>Peter A. </a:t>
              </a:r>
              <a:r>
                <a:rPr lang="en-US" altLang="zh-CN" sz="1600" b="1" kern="0" dirty="0" err="1">
                  <a:solidFill>
                    <a:srgbClr val="00B0F0"/>
                  </a:solidFill>
                  <a:latin typeface="微软雅黑" pitchFamily="34" charset="-122"/>
                  <a:ea typeface="微软雅黑" pitchFamily="34" charset="-122"/>
                </a:rPr>
                <a:t>Bruck</a:t>
              </a:r>
              <a:r>
                <a:rPr lang="en-US" altLang="zh-CN" sz="1600" b="1" kern="0" dirty="0">
                  <a:solidFill>
                    <a:srgbClr val="00B0F0"/>
                  </a:solidFill>
                  <a:latin typeface="微软雅黑" pitchFamily="34" charset="-122"/>
                  <a:ea typeface="微软雅黑" pitchFamily="34" charset="-122"/>
                </a:rPr>
                <a:t> </a:t>
              </a:r>
              <a:endParaRPr lang="en-US" altLang="zh-CN" sz="1600" b="1" kern="0" dirty="0" smtClean="0">
                <a:solidFill>
                  <a:srgbClr val="00B0F0"/>
                </a:solidFill>
                <a:latin typeface="微软雅黑" pitchFamily="34" charset="-122"/>
                <a:ea typeface="微软雅黑" pitchFamily="34" charset="-122"/>
              </a:endParaRPr>
            </a:p>
          </p:txBody>
        </p:sp>
      </p:grpSp>
      <p:cxnSp>
        <p:nvCxnSpPr>
          <p:cNvPr id="143" name="直接连接符 142"/>
          <p:cNvCxnSpPr/>
          <p:nvPr/>
        </p:nvCxnSpPr>
        <p:spPr>
          <a:xfrm flipH="1">
            <a:off x="4118507" y="4509120"/>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145" name="组合 144"/>
          <p:cNvGrpSpPr/>
          <p:nvPr/>
        </p:nvGrpSpPr>
        <p:grpSpPr>
          <a:xfrm>
            <a:off x="4499992" y="5229200"/>
            <a:ext cx="3779696" cy="1058054"/>
            <a:chOff x="4020697" y="1578278"/>
            <a:chExt cx="3215600" cy="1058054"/>
          </a:xfrm>
        </p:grpSpPr>
        <p:sp>
          <p:nvSpPr>
            <p:cNvPr id="146" name="TextBox 145"/>
            <p:cNvSpPr txBox="1">
              <a:spLocks noChangeArrowheads="1"/>
            </p:cNvSpPr>
            <p:nvPr/>
          </p:nvSpPr>
          <p:spPr bwMode="auto">
            <a:xfrm flipH="1">
              <a:off x="4020697" y="1897668"/>
              <a:ext cx="3215600" cy="73866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400" kern="0" dirty="0">
                  <a:solidFill>
                    <a:schemeClr val="bg1">
                      <a:lumMod val="50000"/>
                    </a:schemeClr>
                  </a:solidFill>
                  <a:latin typeface="微软雅黑" pitchFamily="34" charset="-122"/>
                  <a:ea typeface="微软雅黑" pitchFamily="34" charset="-122"/>
                </a:rPr>
                <a:t>Martin Lindner </a:t>
              </a:r>
              <a:r>
                <a:rPr lang="zh-CN" altLang="en-US" sz="1400" kern="0" dirty="0">
                  <a:solidFill>
                    <a:schemeClr val="bg1">
                      <a:lumMod val="50000"/>
                    </a:schemeClr>
                  </a:solidFill>
                  <a:latin typeface="微软雅黑" pitchFamily="34" charset="-122"/>
                  <a:ea typeface="微软雅黑" pitchFamily="34" charset="-122"/>
                </a:rPr>
                <a:t>给微型学习的定义是：是一种存在于新媒介生态系统中，基于微型内容和微型媒体的新型学习。</a:t>
              </a:r>
            </a:p>
          </p:txBody>
        </p:sp>
        <p:sp>
          <p:nvSpPr>
            <p:cNvPr id="147" name="TextBox 11"/>
            <p:cNvSpPr txBox="1">
              <a:spLocks noChangeArrowheads="1"/>
            </p:cNvSpPr>
            <p:nvPr/>
          </p:nvSpPr>
          <p:spPr bwMode="auto">
            <a:xfrm flipH="1">
              <a:off x="4023803" y="1578278"/>
              <a:ext cx="2033522"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600" b="1" kern="0" dirty="0">
                  <a:solidFill>
                    <a:srgbClr val="00B0F0"/>
                  </a:solidFill>
                  <a:latin typeface="微软雅黑" pitchFamily="34" charset="-122"/>
                  <a:ea typeface="微软雅黑" pitchFamily="34" charset="-122"/>
                </a:rPr>
                <a:t>Martin Lindner </a:t>
              </a:r>
              <a:endParaRPr lang="en-US" altLang="zh-CN" sz="1600" b="1" kern="0" dirty="0" smtClean="0">
                <a:solidFill>
                  <a:srgbClr val="00B0F0"/>
                </a:solidFill>
                <a:latin typeface="微软雅黑" pitchFamily="34" charset="-122"/>
                <a:ea typeface="微软雅黑" pitchFamily="34" charset="-122"/>
              </a:endParaRPr>
            </a:p>
          </p:txBody>
        </p:sp>
      </p:grpSp>
      <p:cxnSp>
        <p:nvCxnSpPr>
          <p:cNvPr id="148" name="直接连接符 147"/>
          <p:cNvCxnSpPr/>
          <p:nvPr/>
        </p:nvCxnSpPr>
        <p:spPr>
          <a:xfrm flipH="1">
            <a:off x="3995936" y="6309320"/>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577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
                                        <p:tgtEl>
                                          <p:spTgt spid="11"/>
                                        </p:tgtEl>
                                      </p:cBhvr>
                                    </p:animEffect>
                                  </p:childTnLst>
                                </p:cTn>
                              </p:par>
                              <p:par>
                                <p:cTn id="8" presetID="2" presetClass="entr" presetSubtype="8" fill="hold" grpId="0" nodeType="withEffect">
                                  <p:stCondLst>
                                    <p:cond delay="1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200" fill="hold"/>
                                        <p:tgtEl>
                                          <p:spTgt spid="14"/>
                                        </p:tgtEl>
                                        <p:attrNameLst>
                                          <p:attrName>ppt_x</p:attrName>
                                        </p:attrNameLst>
                                      </p:cBhvr>
                                      <p:tavLst>
                                        <p:tav tm="0">
                                          <p:val>
                                            <p:strVal val="0-#ppt_w/2"/>
                                          </p:val>
                                        </p:tav>
                                        <p:tav tm="100000">
                                          <p:val>
                                            <p:strVal val="#ppt_x"/>
                                          </p:val>
                                        </p:tav>
                                      </p:tavLst>
                                    </p:anim>
                                    <p:anim calcmode="lin" valueType="num">
                                      <p:cBhvr additive="base">
                                        <p:cTn id="11" dur="200" fill="hold"/>
                                        <p:tgtEl>
                                          <p:spTgt spid="14"/>
                                        </p:tgtEl>
                                        <p:attrNameLst>
                                          <p:attrName>ppt_y</p:attrName>
                                        </p:attrNameLst>
                                      </p:cBhvr>
                                      <p:tavLst>
                                        <p:tav tm="0">
                                          <p:val>
                                            <p:strVal val="#ppt_y"/>
                                          </p:val>
                                        </p:tav>
                                        <p:tav tm="100000">
                                          <p:val>
                                            <p:strVal val="#ppt_y"/>
                                          </p:val>
                                        </p:tav>
                                      </p:tavLst>
                                    </p:anim>
                                  </p:childTnLst>
                                </p:cTn>
                              </p:par>
                            </p:childTnLst>
                          </p:cTn>
                        </p:par>
                        <p:par>
                          <p:cTn id="12" fill="hold">
                            <p:stCondLst>
                              <p:cond delay="3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23" presetClass="entr" presetSubtype="16" fill="hold" grpId="1"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childTnLst>
                                </p:cTn>
                              </p:par>
                            </p:childTnLst>
                          </p:cTn>
                        </p:par>
                        <p:par>
                          <p:cTn id="27" fill="hold">
                            <p:stCondLst>
                              <p:cond delay="500"/>
                            </p:stCondLst>
                            <p:childTnLst>
                              <p:par>
                                <p:cTn id="28" presetID="22" presetClass="entr" presetSubtype="8" fill="hold" nodeType="afterEffect">
                                  <p:stCondLst>
                                    <p:cond delay="0"/>
                                  </p:stCondLst>
                                  <p:childTnLst>
                                    <p:set>
                                      <p:cBhvr>
                                        <p:cTn id="29" dur="1" fill="hold">
                                          <p:stCondLst>
                                            <p:cond delay="0"/>
                                          </p:stCondLst>
                                        </p:cTn>
                                        <p:tgtEl>
                                          <p:spTgt spid="116"/>
                                        </p:tgtEl>
                                        <p:attrNameLst>
                                          <p:attrName>style.visibility</p:attrName>
                                        </p:attrNameLst>
                                      </p:cBhvr>
                                      <p:to>
                                        <p:strVal val="visible"/>
                                      </p:to>
                                    </p:set>
                                    <p:animEffect transition="in" filter="wipe(left)">
                                      <p:cBhvr>
                                        <p:cTn id="30" dur="500"/>
                                        <p:tgtEl>
                                          <p:spTgt spid="116"/>
                                        </p:tgtEl>
                                      </p:cBhvr>
                                    </p:animEffect>
                                  </p:childTnLst>
                                </p:cTn>
                              </p:par>
                            </p:childTnLst>
                          </p:cTn>
                        </p:par>
                        <p:par>
                          <p:cTn id="31" fill="hold">
                            <p:stCondLst>
                              <p:cond delay="1000"/>
                            </p:stCondLst>
                            <p:childTnLst>
                              <p:par>
                                <p:cTn id="32" presetID="14" presetClass="entr" presetSubtype="10" fill="hold" nodeType="after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randombar(horizontal)">
                                      <p:cBhvr>
                                        <p:cTn id="34" dur="500"/>
                                        <p:tgtEl>
                                          <p:spTgt spid="20"/>
                                        </p:tgtEl>
                                      </p:cBhvr>
                                    </p:animEffect>
                                  </p:childTnLst>
                                </p:cTn>
                              </p:par>
                            </p:childTnLst>
                          </p:cTn>
                        </p:par>
                        <p:par>
                          <p:cTn id="35" fill="hold">
                            <p:stCondLst>
                              <p:cond delay="1500"/>
                            </p:stCondLst>
                            <p:childTnLst>
                              <p:par>
                                <p:cTn id="36" presetID="22" presetClass="entr" presetSubtype="8" fill="hold" nodeType="afterEffect">
                                  <p:stCondLst>
                                    <p:cond delay="0"/>
                                  </p:stCondLst>
                                  <p:childTnLst>
                                    <p:set>
                                      <p:cBhvr>
                                        <p:cTn id="37" dur="1" fill="hold">
                                          <p:stCondLst>
                                            <p:cond delay="0"/>
                                          </p:stCondLst>
                                        </p:cTn>
                                        <p:tgtEl>
                                          <p:spTgt spid="143"/>
                                        </p:tgtEl>
                                        <p:attrNameLst>
                                          <p:attrName>style.visibility</p:attrName>
                                        </p:attrNameLst>
                                      </p:cBhvr>
                                      <p:to>
                                        <p:strVal val="visible"/>
                                      </p:to>
                                    </p:set>
                                    <p:animEffect transition="in" filter="wipe(left)">
                                      <p:cBhvr>
                                        <p:cTn id="38" dur="500"/>
                                        <p:tgtEl>
                                          <p:spTgt spid="143"/>
                                        </p:tgtEl>
                                      </p:cBhvr>
                                    </p:animEffect>
                                  </p:childTnLst>
                                </p:cTn>
                              </p:par>
                            </p:childTnLst>
                          </p:cTn>
                        </p:par>
                        <p:par>
                          <p:cTn id="39" fill="hold">
                            <p:stCondLst>
                              <p:cond delay="2000"/>
                            </p:stCondLst>
                            <p:childTnLst>
                              <p:par>
                                <p:cTn id="40" presetID="14" presetClass="entr" presetSubtype="10" fill="hold" nodeType="afterEffect">
                                  <p:stCondLst>
                                    <p:cond delay="0"/>
                                  </p:stCondLst>
                                  <p:childTnLst>
                                    <p:set>
                                      <p:cBhvr>
                                        <p:cTn id="41" dur="1" fill="hold">
                                          <p:stCondLst>
                                            <p:cond delay="0"/>
                                          </p:stCondLst>
                                        </p:cTn>
                                        <p:tgtEl>
                                          <p:spTgt spid="140"/>
                                        </p:tgtEl>
                                        <p:attrNameLst>
                                          <p:attrName>style.visibility</p:attrName>
                                        </p:attrNameLst>
                                      </p:cBhvr>
                                      <p:to>
                                        <p:strVal val="visible"/>
                                      </p:to>
                                    </p:set>
                                    <p:animEffect transition="in" filter="randombar(horizontal)">
                                      <p:cBhvr>
                                        <p:cTn id="42" dur="500"/>
                                        <p:tgtEl>
                                          <p:spTgt spid="140"/>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148"/>
                                        </p:tgtEl>
                                        <p:attrNameLst>
                                          <p:attrName>style.visibility</p:attrName>
                                        </p:attrNameLst>
                                      </p:cBhvr>
                                      <p:to>
                                        <p:strVal val="visible"/>
                                      </p:to>
                                    </p:set>
                                    <p:animEffect transition="in" filter="wipe(left)">
                                      <p:cBhvr>
                                        <p:cTn id="46" dur="500"/>
                                        <p:tgtEl>
                                          <p:spTgt spid="148"/>
                                        </p:tgtEl>
                                      </p:cBhvr>
                                    </p:animEffect>
                                  </p:childTnLst>
                                </p:cTn>
                              </p:par>
                            </p:childTnLst>
                          </p:cTn>
                        </p:par>
                        <p:par>
                          <p:cTn id="47" fill="hold">
                            <p:stCondLst>
                              <p:cond delay="3000"/>
                            </p:stCondLst>
                            <p:childTnLst>
                              <p:par>
                                <p:cTn id="48" presetID="14" presetClass="entr" presetSubtype="10" fill="hold" nodeType="afterEffect">
                                  <p:stCondLst>
                                    <p:cond delay="0"/>
                                  </p:stCondLst>
                                  <p:childTnLst>
                                    <p:set>
                                      <p:cBhvr>
                                        <p:cTn id="49" dur="1" fill="hold">
                                          <p:stCondLst>
                                            <p:cond delay="0"/>
                                          </p:stCondLst>
                                        </p:cTn>
                                        <p:tgtEl>
                                          <p:spTgt spid="145"/>
                                        </p:tgtEl>
                                        <p:attrNameLst>
                                          <p:attrName>style.visibility</p:attrName>
                                        </p:attrNameLst>
                                      </p:cBhvr>
                                      <p:to>
                                        <p:strVal val="visible"/>
                                      </p:to>
                                    </p:set>
                                    <p:animEffect transition="in" filter="randombar(horizontal)">
                                      <p:cBhvr>
                                        <p:cTn id="50"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15" grpId="0" animBg="1"/>
      <p:bldP spid="1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a:latin typeface="Arial Unicode MS" pitchFamily="34" charset="-122"/>
                <a:ea typeface="Arial Unicode MS" pitchFamily="34" charset="-122"/>
                <a:cs typeface="Arial Unicode MS" pitchFamily="34" charset="-122"/>
              </a:rPr>
              <a:t>1</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a:solidFill>
                  <a:srgbClr val="00B0F0"/>
                </a:solidFill>
                <a:latin typeface="微软雅黑" pitchFamily="34" charset="-122"/>
                <a:ea typeface="微软雅黑" pitchFamily="34" charset="-122"/>
              </a:rPr>
              <a:t>概念</a:t>
            </a:r>
          </a:p>
        </p:txBody>
      </p:sp>
      <p:cxnSp>
        <p:nvCxnSpPr>
          <p:cNvPr id="32" name="直接连接符 31"/>
          <p:cNvCxnSpPr/>
          <p:nvPr/>
        </p:nvCxnSpPr>
        <p:spPr>
          <a:xfrm>
            <a:off x="1737160" y="4365104"/>
            <a:ext cx="1570863" cy="1295992"/>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5" name="圆角矩形 14"/>
          <p:cNvSpPr/>
          <p:nvPr/>
        </p:nvSpPr>
        <p:spPr>
          <a:xfrm>
            <a:off x="698088" y="3429000"/>
            <a:ext cx="1296144" cy="1296144"/>
          </a:xfrm>
          <a:prstGeom prst="roundRect">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rIns="0" anchor="ctr"/>
          <a:lstStyle/>
          <a:p>
            <a:pPr algn="ctr"/>
            <a:r>
              <a:rPr lang="zh-CN" altLang="en-US" kern="0" dirty="0">
                <a:solidFill>
                  <a:sysClr val="window" lastClr="FFFFFF"/>
                </a:solidFill>
                <a:latin typeface="Impact" pitchFamily="34" charset="0"/>
                <a:ea typeface="微软雅黑" pitchFamily="34" charset="-122"/>
              </a:rPr>
              <a:t>微型学习</a:t>
            </a:r>
            <a:endParaRPr lang="en-US" kern="0" dirty="0">
              <a:solidFill>
                <a:sysClr val="window" lastClr="FFFFFF"/>
              </a:solidFill>
              <a:latin typeface="Impact" pitchFamily="34" charset="0"/>
              <a:ea typeface="微软雅黑" pitchFamily="34" charset="-122"/>
            </a:endParaRPr>
          </a:p>
        </p:txBody>
      </p:sp>
      <p:grpSp>
        <p:nvGrpSpPr>
          <p:cNvPr id="18" name="组合 17"/>
          <p:cNvGrpSpPr/>
          <p:nvPr/>
        </p:nvGrpSpPr>
        <p:grpSpPr>
          <a:xfrm>
            <a:off x="1809193" y="1490751"/>
            <a:ext cx="6126031" cy="2226281"/>
            <a:chOff x="1809193" y="1490751"/>
            <a:chExt cx="6126031" cy="2226281"/>
          </a:xfrm>
        </p:grpSpPr>
        <p:grpSp>
          <p:nvGrpSpPr>
            <p:cNvPr id="16" name="组合 15"/>
            <p:cNvGrpSpPr/>
            <p:nvPr/>
          </p:nvGrpSpPr>
          <p:grpSpPr>
            <a:xfrm>
              <a:off x="1809193" y="1490751"/>
              <a:ext cx="1754695" cy="2226281"/>
              <a:chOff x="1593160" y="1340768"/>
              <a:chExt cx="1754695" cy="2226281"/>
            </a:xfrm>
          </p:grpSpPr>
          <p:cxnSp>
            <p:nvCxnSpPr>
              <p:cNvPr id="28" name="直接连接符 27"/>
              <p:cNvCxnSpPr/>
              <p:nvPr/>
            </p:nvCxnSpPr>
            <p:spPr>
              <a:xfrm flipV="1">
                <a:off x="1593160" y="2420888"/>
                <a:ext cx="991216" cy="1146161"/>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371500" y="1340768"/>
                <a:ext cx="976355" cy="1368000"/>
              </a:xfrm>
              <a:prstGeom prst="roundRect">
                <a:avLst>
                  <a:gd name="adj" fmla="val 8594"/>
                </a:avLst>
              </a:prstGeom>
              <a:solidFill>
                <a:srgbClr val="FFFFFF">
                  <a:shade val="85000"/>
                </a:srgbClr>
              </a:solidFill>
              <a:ln>
                <a:noFill/>
              </a:ln>
              <a:effectLst/>
              <a:extLst/>
            </p:spPr>
          </p:pic>
        </p:grpSp>
        <p:grpSp>
          <p:nvGrpSpPr>
            <p:cNvPr id="20" name="组合 19"/>
            <p:cNvGrpSpPr/>
            <p:nvPr/>
          </p:nvGrpSpPr>
          <p:grpSpPr>
            <a:xfrm>
              <a:off x="3924653" y="1578858"/>
              <a:ext cx="3959715" cy="1058054"/>
              <a:chOff x="4020697" y="1578278"/>
              <a:chExt cx="3215600" cy="1058054"/>
            </a:xfrm>
          </p:grpSpPr>
          <p:sp>
            <p:nvSpPr>
              <p:cNvPr id="99" name="TextBox 98"/>
              <p:cNvSpPr txBox="1">
                <a:spLocks noChangeArrowheads="1"/>
              </p:cNvSpPr>
              <p:nvPr/>
            </p:nvSpPr>
            <p:spPr bwMode="auto">
              <a:xfrm flipH="1">
                <a:off x="4020697" y="1897668"/>
                <a:ext cx="3215600" cy="73866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400" kern="0" dirty="0">
                    <a:solidFill>
                      <a:schemeClr val="bg1">
                        <a:lumMod val="50000"/>
                      </a:schemeClr>
                    </a:solidFill>
                    <a:latin typeface="微软雅黑" pitchFamily="34" charset="-122"/>
                    <a:ea typeface="微软雅黑" pitchFamily="34" charset="-122"/>
                  </a:rPr>
                  <a:t>Theo Hug </a:t>
                </a:r>
                <a:r>
                  <a:rPr lang="zh-CN" altLang="en-US" sz="1400" kern="0" dirty="0">
                    <a:solidFill>
                      <a:schemeClr val="bg1">
                        <a:lumMod val="50000"/>
                      </a:schemeClr>
                    </a:solidFill>
                    <a:latin typeface="微软雅黑" pitchFamily="34" charset="-122"/>
                    <a:ea typeface="微软雅黑" pitchFamily="34" charset="-122"/>
                  </a:rPr>
                  <a:t>是较早界定微型学习概念的学者之一</a:t>
                </a:r>
                <a:r>
                  <a:rPr lang="en-US" altLang="zh-CN" sz="1400" kern="0" dirty="0">
                    <a:solidFill>
                      <a:schemeClr val="bg1">
                        <a:lumMod val="50000"/>
                      </a:schemeClr>
                    </a:solidFill>
                    <a:latin typeface="微软雅黑" pitchFamily="34" charset="-122"/>
                    <a:ea typeface="微软雅黑" pitchFamily="34" charset="-122"/>
                  </a:rPr>
                  <a:t>, </a:t>
                </a:r>
                <a:r>
                  <a:rPr lang="zh-CN" altLang="en-US" sz="1400" kern="0" dirty="0">
                    <a:solidFill>
                      <a:schemeClr val="bg1">
                        <a:lumMod val="50000"/>
                      </a:schemeClr>
                    </a:solidFill>
                    <a:latin typeface="微软雅黑" pitchFamily="34" charset="-122"/>
                    <a:ea typeface="微软雅黑" pitchFamily="34" charset="-122"/>
                  </a:rPr>
                  <a:t>他</a:t>
                </a:r>
                <a:r>
                  <a:rPr lang="zh-CN" altLang="en-US" sz="1400" kern="0" dirty="0" smtClean="0">
                    <a:solidFill>
                      <a:schemeClr val="bg1">
                        <a:lumMod val="50000"/>
                      </a:schemeClr>
                    </a:solidFill>
                    <a:latin typeface="微软雅黑" pitchFamily="34" charset="-122"/>
                    <a:ea typeface="微软雅黑" pitchFamily="34" charset="-122"/>
                  </a:rPr>
                  <a:t>认为“</a:t>
                </a:r>
                <a:r>
                  <a:rPr lang="zh-CN" altLang="en-US" sz="1400" kern="0" dirty="0">
                    <a:solidFill>
                      <a:schemeClr val="bg1">
                        <a:lumMod val="50000"/>
                      </a:schemeClr>
                    </a:solidFill>
                    <a:latin typeface="微软雅黑" pitchFamily="34" charset="-122"/>
                    <a:ea typeface="微软雅黑" pitchFamily="34" charset="-122"/>
                  </a:rPr>
                  <a:t>微型学习是处理比较小的学习单元并且聚焦于时间较短的学习活动”</a:t>
                </a:r>
              </a:p>
            </p:txBody>
          </p:sp>
          <p:sp>
            <p:nvSpPr>
              <p:cNvPr id="110" name="TextBox 11"/>
              <p:cNvSpPr txBox="1">
                <a:spLocks noChangeArrowheads="1"/>
              </p:cNvSpPr>
              <p:nvPr/>
            </p:nvSpPr>
            <p:spPr bwMode="auto">
              <a:xfrm flipH="1">
                <a:off x="4023803" y="1578278"/>
                <a:ext cx="2033522"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600" b="1" kern="0" dirty="0">
                    <a:solidFill>
                      <a:srgbClr val="00B0F0"/>
                    </a:solidFill>
                    <a:latin typeface="微软雅黑" pitchFamily="34" charset="-122"/>
                    <a:ea typeface="微软雅黑" pitchFamily="34" charset="-122"/>
                  </a:rPr>
                  <a:t>Theo Hug </a:t>
                </a:r>
                <a:endParaRPr lang="en-US" altLang="zh-CN" sz="1600" b="1" kern="0" dirty="0" smtClean="0">
                  <a:solidFill>
                    <a:srgbClr val="00B0F0"/>
                  </a:solidFill>
                  <a:latin typeface="微软雅黑" pitchFamily="34" charset="-122"/>
                  <a:ea typeface="微软雅黑" pitchFamily="34" charset="-122"/>
                </a:endParaRPr>
              </a:p>
            </p:txBody>
          </p:sp>
        </p:grpSp>
        <p:cxnSp>
          <p:nvCxnSpPr>
            <p:cNvPr id="116" name="直接连接符 115"/>
            <p:cNvCxnSpPr/>
            <p:nvPr/>
          </p:nvCxnSpPr>
          <p:spPr>
            <a:xfrm flipH="1">
              <a:off x="3347864" y="2636912"/>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a:off x="1881160" y="3275112"/>
            <a:ext cx="6824707" cy="1378024"/>
            <a:chOff x="1881160" y="3275112"/>
            <a:chExt cx="6824707" cy="1378024"/>
          </a:xfrm>
        </p:grpSpPr>
        <p:grpSp>
          <p:nvGrpSpPr>
            <p:cNvPr id="17" name="组合 16"/>
            <p:cNvGrpSpPr/>
            <p:nvPr/>
          </p:nvGrpSpPr>
          <p:grpSpPr>
            <a:xfrm>
              <a:off x="1881160" y="3285136"/>
              <a:ext cx="2510833" cy="1368000"/>
              <a:chOff x="1881160" y="3285136"/>
              <a:chExt cx="2510833" cy="1368000"/>
            </a:xfrm>
          </p:grpSpPr>
          <p:cxnSp>
            <p:nvCxnSpPr>
              <p:cNvPr id="30" name="直接连接符 29"/>
              <p:cNvCxnSpPr/>
              <p:nvPr/>
            </p:nvCxnSpPr>
            <p:spPr>
              <a:xfrm>
                <a:off x="1881160" y="4077072"/>
                <a:ext cx="1765216"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376095" y="3285136"/>
                <a:ext cx="1015898" cy="1368000"/>
              </a:xfrm>
              <a:prstGeom prst="roundRect">
                <a:avLst>
                  <a:gd name="adj" fmla="val 8594"/>
                </a:avLst>
              </a:prstGeom>
              <a:solidFill>
                <a:srgbClr val="FFFFFF">
                  <a:shade val="85000"/>
                </a:srgbClr>
              </a:solidFill>
              <a:ln>
                <a:noFill/>
              </a:ln>
              <a:effectLst/>
              <a:extLst/>
            </p:spPr>
          </p:pic>
        </p:grpSp>
        <p:grpSp>
          <p:nvGrpSpPr>
            <p:cNvPr id="140" name="组合 139"/>
            <p:cNvGrpSpPr/>
            <p:nvPr/>
          </p:nvGrpSpPr>
          <p:grpSpPr>
            <a:xfrm>
              <a:off x="4860032" y="3275112"/>
              <a:ext cx="3779696" cy="1272916"/>
              <a:chOff x="4020697" y="1671772"/>
              <a:chExt cx="3215600" cy="1272916"/>
            </a:xfrm>
          </p:grpSpPr>
          <p:sp>
            <p:nvSpPr>
              <p:cNvPr id="141" name="TextBox 140"/>
              <p:cNvSpPr txBox="1">
                <a:spLocks noChangeArrowheads="1"/>
              </p:cNvSpPr>
              <p:nvPr/>
            </p:nvSpPr>
            <p:spPr bwMode="auto">
              <a:xfrm flipH="1">
                <a:off x="4020697" y="1990581"/>
                <a:ext cx="3215600" cy="954107"/>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400" kern="0" dirty="0">
                    <a:solidFill>
                      <a:schemeClr val="bg1">
                        <a:lumMod val="50000"/>
                      </a:schemeClr>
                    </a:solidFill>
                    <a:latin typeface="微软雅黑" pitchFamily="34" charset="-122"/>
                    <a:ea typeface="微软雅黑" pitchFamily="34" charset="-122"/>
                  </a:rPr>
                  <a:t>Peter A. </a:t>
                </a:r>
                <a:r>
                  <a:rPr lang="en-US" altLang="zh-CN" sz="1400" kern="0" dirty="0" err="1">
                    <a:solidFill>
                      <a:schemeClr val="bg1">
                        <a:lumMod val="50000"/>
                      </a:schemeClr>
                    </a:solidFill>
                    <a:latin typeface="微软雅黑" pitchFamily="34" charset="-122"/>
                    <a:ea typeface="微软雅黑" pitchFamily="34" charset="-122"/>
                  </a:rPr>
                  <a:t>Bruck</a:t>
                </a:r>
                <a:r>
                  <a:rPr lang="en-US" altLang="zh-CN" sz="1400" kern="0" dirty="0">
                    <a:solidFill>
                      <a:schemeClr val="bg1">
                        <a:lumMod val="50000"/>
                      </a:schemeClr>
                    </a:solidFill>
                    <a:latin typeface="微软雅黑" pitchFamily="34" charset="-122"/>
                    <a:ea typeface="微软雅黑" pitchFamily="34" charset="-122"/>
                  </a:rPr>
                  <a:t> </a:t>
                </a:r>
                <a:r>
                  <a:rPr lang="zh-CN" altLang="en-US" sz="1400" kern="0" dirty="0">
                    <a:solidFill>
                      <a:schemeClr val="bg1">
                        <a:lumMod val="50000"/>
                      </a:schemeClr>
                    </a:solidFill>
                    <a:latin typeface="微软雅黑" pitchFamily="34" charset="-122"/>
                    <a:ea typeface="微软雅黑" pitchFamily="34" charset="-122"/>
                  </a:rPr>
                  <a:t>把微型学习解释为“把知识分解为小的松散的但相互关联的学习单元，并且是在人们日常交流和工作中就可以进行学习的活动”</a:t>
                </a:r>
                <a:r>
                  <a:rPr lang="zh-CN" altLang="en-US" sz="1400" kern="0" dirty="0" smtClean="0">
                    <a:solidFill>
                      <a:schemeClr val="bg1">
                        <a:lumMod val="50000"/>
                      </a:schemeClr>
                    </a:solidFill>
                    <a:latin typeface="微软雅黑" pitchFamily="34" charset="-122"/>
                    <a:ea typeface="微软雅黑" pitchFamily="34" charset="-122"/>
                  </a:rPr>
                  <a:t>。</a:t>
                </a:r>
                <a:endParaRPr lang="zh-CN" altLang="en-US" sz="1400" kern="0" dirty="0">
                  <a:solidFill>
                    <a:schemeClr val="bg1">
                      <a:lumMod val="50000"/>
                    </a:schemeClr>
                  </a:solidFill>
                  <a:latin typeface="微软雅黑" pitchFamily="34" charset="-122"/>
                  <a:ea typeface="微软雅黑" pitchFamily="34" charset="-122"/>
                </a:endParaRPr>
              </a:p>
            </p:txBody>
          </p:sp>
          <p:sp>
            <p:nvSpPr>
              <p:cNvPr id="142" name="TextBox 11"/>
              <p:cNvSpPr txBox="1">
                <a:spLocks noChangeArrowheads="1"/>
              </p:cNvSpPr>
              <p:nvPr/>
            </p:nvSpPr>
            <p:spPr bwMode="auto">
              <a:xfrm flipH="1">
                <a:off x="4023803" y="1671772"/>
                <a:ext cx="2033522"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600" b="1" kern="0" dirty="0">
                    <a:solidFill>
                      <a:srgbClr val="00B0F0"/>
                    </a:solidFill>
                    <a:latin typeface="微软雅黑" pitchFamily="34" charset="-122"/>
                    <a:ea typeface="微软雅黑" pitchFamily="34" charset="-122"/>
                  </a:rPr>
                  <a:t>Peter A. </a:t>
                </a:r>
                <a:r>
                  <a:rPr lang="en-US" altLang="zh-CN" sz="1600" b="1" kern="0" dirty="0" err="1">
                    <a:solidFill>
                      <a:srgbClr val="00B0F0"/>
                    </a:solidFill>
                    <a:latin typeface="微软雅黑" pitchFamily="34" charset="-122"/>
                    <a:ea typeface="微软雅黑" pitchFamily="34" charset="-122"/>
                  </a:rPr>
                  <a:t>Bruck</a:t>
                </a:r>
                <a:r>
                  <a:rPr lang="en-US" altLang="zh-CN" sz="1600" b="1" kern="0" dirty="0">
                    <a:solidFill>
                      <a:srgbClr val="00B0F0"/>
                    </a:solidFill>
                    <a:latin typeface="微软雅黑" pitchFamily="34" charset="-122"/>
                    <a:ea typeface="微软雅黑" pitchFamily="34" charset="-122"/>
                  </a:rPr>
                  <a:t> </a:t>
                </a:r>
                <a:endParaRPr lang="en-US" altLang="zh-CN" sz="1600" b="1" kern="0" dirty="0" smtClean="0">
                  <a:solidFill>
                    <a:srgbClr val="00B0F0"/>
                  </a:solidFill>
                  <a:latin typeface="微软雅黑" pitchFamily="34" charset="-122"/>
                  <a:ea typeface="微软雅黑" pitchFamily="34" charset="-122"/>
                </a:endParaRPr>
              </a:p>
            </p:txBody>
          </p:sp>
        </p:grpSp>
        <p:cxnSp>
          <p:nvCxnSpPr>
            <p:cNvPr id="143" name="直接连接符 142"/>
            <p:cNvCxnSpPr/>
            <p:nvPr/>
          </p:nvCxnSpPr>
          <p:spPr>
            <a:xfrm flipH="1">
              <a:off x="4118507" y="4509120"/>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2" name="组合 21"/>
          <p:cNvGrpSpPr/>
          <p:nvPr/>
        </p:nvGrpSpPr>
        <p:grpSpPr>
          <a:xfrm>
            <a:off x="3201057" y="5085184"/>
            <a:ext cx="5382239" cy="1368000"/>
            <a:chOff x="3201057" y="5085184"/>
            <a:chExt cx="5382239" cy="1368000"/>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201057" y="5085184"/>
              <a:ext cx="976355" cy="1368000"/>
            </a:xfrm>
            <a:prstGeom prst="roundRect">
              <a:avLst>
                <a:gd name="adj" fmla="val 8594"/>
              </a:avLst>
            </a:prstGeom>
            <a:solidFill>
              <a:srgbClr val="FFFFFF">
                <a:shade val="85000"/>
              </a:srgbClr>
            </a:solidFill>
            <a:ln>
              <a:noFill/>
            </a:ln>
            <a:effectLst/>
            <a:extLst/>
          </p:spPr>
        </p:pic>
        <p:grpSp>
          <p:nvGrpSpPr>
            <p:cNvPr id="145" name="组合 144"/>
            <p:cNvGrpSpPr/>
            <p:nvPr/>
          </p:nvGrpSpPr>
          <p:grpSpPr>
            <a:xfrm>
              <a:off x="4499992" y="5229200"/>
              <a:ext cx="3960440" cy="1058054"/>
              <a:chOff x="4020697" y="1578278"/>
              <a:chExt cx="3369369" cy="1058054"/>
            </a:xfrm>
          </p:grpSpPr>
          <p:sp>
            <p:nvSpPr>
              <p:cNvPr id="146" name="TextBox 145"/>
              <p:cNvSpPr txBox="1">
                <a:spLocks noChangeArrowheads="1"/>
              </p:cNvSpPr>
              <p:nvPr/>
            </p:nvSpPr>
            <p:spPr bwMode="auto">
              <a:xfrm flipH="1">
                <a:off x="4020697" y="1897668"/>
                <a:ext cx="3369369" cy="738664"/>
              </a:xfrm>
              <a:prstGeom prst="rect">
                <a:avLst/>
              </a:prstGeom>
              <a:noFill/>
              <a:ln>
                <a:noFill/>
              </a:ln>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400" kern="0" dirty="0">
                    <a:solidFill>
                      <a:schemeClr val="bg1">
                        <a:lumMod val="50000"/>
                      </a:schemeClr>
                    </a:solidFill>
                    <a:latin typeface="微软雅黑" pitchFamily="34" charset="-122"/>
                    <a:ea typeface="微软雅黑" pitchFamily="34" charset="-122"/>
                  </a:rPr>
                  <a:t>Martin Lindner </a:t>
                </a:r>
                <a:r>
                  <a:rPr lang="zh-CN" altLang="en-US" sz="1400" kern="0" dirty="0">
                    <a:solidFill>
                      <a:schemeClr val="bg1">
                        <a:lumMod val="50000"/>
                      </a:schemeClr>
                    </a:solidFill>
                    <a:latin typeface="微软雅黑" pitchFamily="34" charset="-122"/>
                    <a:ea typeface="微软雅黑" pitchFamily="34" charset="-122"/>
                  </a:rPr>
                  <a:t>给微型学习的定义是：是一种存在于新媒介生态系统中，基于微型内容和微型媒体的新型学习。</a:t>
                </a:r>
              </a:p>
            </p:txBody>
          </p:sp>
          <p:sp>
            <p:nvSpPr>
              <p:cNvPr id="147" name="TextBox 11"/>
              <p:cNvSpPr txBox="1">
                <a:spLocks noChangeArrowheads="1"/>
              </p:cNvSpPr>
              <p:nvPr/>
            </p:nvSpPr>
            <p:spPr bwMode="auto">
              <a:xfrm flipH="1">
                <a:off x="4023803" y="1578278"/>
                <a:ext cx="2033522" cy="338554"/>
              </a:xfrm>
              <a:prstGeom prst="rect">
                <a:avLst/>
              </a:prstGeom>
              <a:noFill/>
              <a:ln>
                <a:noFill/>
              </a:ln>
              <a:effectLst/>
              <a:extLst/>
            </p:spPr>
            <p:txBody>
              <a:bodyPr wrap="square">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defRPr>
                    <a:solidFill>
                      <a:schemeClr val="tx1"/>
                    </a:solidFill>
                    <a:latin typeface="Arial" charset="0"/>
                    <a:ea typeface="宋体" charset="-122"/>
                  </a:defRPr>
                </a:lvl6pPr>
                <a:lvl7pPr marL="2971800" indent="-228600" eaLnBrk="0" fontAlgn="base" hangingPunct="0">
                  <a:spcBef>
                    <a:spcPct val="0"/>
                  </a:spcBef>
                  <a:spcAft>
                    <a:spcPct val="0"/>
                  </a:spcAft>
                  <a:defRPr>
                    <a:solidFill>
                      <a:schemeClr val="tx1"/>
                    </a:solidFill>
                    <a:latin typeface="Arial" charset="0"/>
                    <a:ea typeface="宋体" charset="-122"/>
                  </a:defRPr>
                </a:lvl7pPr>
                <a:lvl8pPr marL="3429000" indent="-228600" eaLnBrk="0" fontAlgn="base" hangingPunct="0">
                  <a:spcBef>
                    <a:spcPct val="0"/>
                  </a:spcBef>
                  <a:spcAft>
                    <a:spcPct val="0"/>
                  </a:spcAft>
                  <a:defRPr>
                    <a:solidFill>
                      <a:schemeClr val="tx1"/>
                    </a:solidFill>
                    <a:latin typeface="Arial" charset="0"/>
                    <a:ea typeface="宋体" charset="-122"/>
                  </a:defRPr>
                </a:lvl8pPr>
                <a:lvl9pPr marL="3886200" indent="-228600" eaLnBrk="0" fontAlgn="base" hangingPunct="0">
                  <a:spcBef>
                    <a:spcPct val="0"/>
                  </a:spcBef>
                  <a:spcAft>
                    <a:spcPct val="0"/>
                  </a:spcAft>
                  <a:defRPr>
                    <a:solidFill>
                      <a:schemeClr val="tx1"/>
                    </a:solidFill>
                    <a:latin typeface="Arial" charset="0"/>
                    <a:ea typeface="宋体" charset="-122"/>
                  </a:defRPr>
                </a:lvl9pPr>
              </a:lstStyle>
              <a:p>
                <a:pPr eaLnBrk="1" hangingPunct="1">
                  <a:defRPr/>
                </a:pPr>
                <a:r>
                  <a:rPr lang="en-US" altLang="zh-CN" sz="1600" b="1" kern="0" dirty="0">
                    <a:solidFill>
                      <a:srgbClr val="00B0F0"/>
                    </a:solidFill>
                    <a:latin typeface="微软雅黑" pitchFamily="34" charset="-122"/>
                    <a:ea typeface="微软雅黑" pitchFamily="34" charset="-122"/>
                  </a:rPr>
                  <a:t>Martin Lindner </a:t>
                </a:r>
                <a:endParaRPr lang="en-US" altLang="zh-CN" sz="1600" b="1" kern="0" dirty="0" smtClean="0">
                  <a:solidFill>
                    <a:srgbClr val="00B0F0"/>
                  </a:solidFill>
                  <a:latin typeface="微软雅黑" pitchFamily="34" charset="-122"/>
                  <a:ea typeface="微软雅黑" pitchFamily="34" charset="-122"/>
                </a:endParaRPr>
              </a:p>
            </p:txBody>
          </p:sp>
        </p:grpSp>
        <p:cxnSp>
          <p:nvCxnSpPr>
            <p:cNvPr id="148" name="直接连接符 147"/>
            <p:cNvCxnSpPr/>
            <p:nvPr/>
          </p:nvCxnSpPr>
          <p:spPr>
            <a:xfrm flipH="1">
              <a:off x="3995936" y="6309320"/>
              <a:ext cx="4587360" cy="0"/>
            </a:xfrm>
            <a:prstGeom prst="line">
              <a:avLst/>
            </a:prstGeom>
            <a:ln w="12700">
              <a:solidFill>
                <a:srgbClr val="005DDF"/>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1115616" y="3475922"/>
            <a:ext cx="7128792" cy="3140540"/>
          </a:xfrm>
          <a:prstGeom prst="rect">
            <a:avLst/>
          </a:prstGeom>
          <a:solidFill>
            <a:schemeClr val="bg1">
              <a:lumMod val="95000"/>
              <a:alpha val="82000"/>
            </a:schemeClr>
          </a:solidFill>
          <a:ln w="3175">
            <a:solidFill>
              <a:srgbClr val="00B0F0"/>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B0F0"/>
              </a:solidFill>
            </a:endParaRPr>
          </a:p>
        </p:txBody>
      </p:sp>
      <p:sp>
        <p:nvSpPr>
          <p:cNvPr id="43" name="Text Box 44"/>
          <p:cNvSpPr txBox="1">
            <a:spLocks noChangeArrowheads="1"/>
          </p:cNvSpPr>
          <p:nvPr/>
        </p:nvSpPr>
        <p:spPr bwMode="auto">
          <a:xfrm>
            <a:off x="1242621" y="3501008"/>
            <a:ext cx="6898247" cy="308392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dirty="0">
                <a:solidFill>
                  <a:schemeClr val="bg1">
                    <a:lumMod val="50000"/>
                  </a:schemeClr>
                </a:solidFill>
                <a:latin typeface="微软雅黑" pitchFamily="34" charset="-122"/>
                <a:ea typeface="微软雅黑" pitchFamily="34" charset="-122"/>
              </a:rPr>
              <a:t>①微型学习是指向理论和实际问题的，是在数字化微型内容和微型媒体的基础上对学习的重新规划；</a:t>
            </a:r>
          </a:p>
          <a:p>
            <a:pPr indent="457200" eaLnBrk="1" hangingPunct="1">
              <a:lnSpc>
                <a:spcPct val="135000"/>
              </a:lnSpc>
            </a:pPr>
            <a:r>
              <a:rPr lang="zh-CN" altLang="en-US" dirty="0">
                <a:solidFill>
                  <a:schemeClr val="bg1">
                    <a:lumMod val="50000"/>
                  </a:schemeClr>
                </a:solidFill>
                <a:latin typeface="微软雅黑" pitchFamily="34" charset="-122"/>
                <a:ea typeface="微软雅黑" pitchFamily="34" charset="-122"/>
              </a:rPr>
              <a:t> </a:t>
            </a:r>
          </a:p>
          <a:p>
            <a:pPr indent="457200" eaLnBrk="1" hangingPunct="1">
              <a:lnSpc>
                <a:spcPct val="135000"/>
              </a:lnSpc>
            </a:pPr>
            <a:r>
              <a:rPr lang="zh-CN" altLang="en-US" dirty="0">
                <a:solidFill>
                  <a:schemeClr val="bg1">
                    <a:lumMod val="50000"/>
                  </a:schemeClr>
                </a:solidFill>
                <a:latin typeface="微软雅黑" pitchFamily="34" charset="-122"/>
                <a:ea typeface="微软雅黑" pitchFamily="34" charset="-122"/>
              </a:rPr>
              <a:t>②微型学习对现有的教学和教育理论构成了严峻挑战，因为它提出了“松散和分布式知识”“即时知识”“关联知识”和相关的新的概念；</a:t>
            </a:r>
          </a:p>
          <a:p>
            <a:pPr indent="457200" eaLnBrk="1" hangingPunct="1">
              <a:lnSpc>
                <a:spcPct val="135000"/>
              </a:lnSpc>
            </a:pPr>
            <a:endParaRPr lang="zh-CN" altLang="en-US" dirty="0">
              <a:solidFill>
                <a:schemeClr val="bg1">
                  <a:lumMod val="50000"/>
                </a:schemeClr>
              </a:solidFill>
              <a:latin typeface="微软雅黑" pitchFamily="34" charset="-122"/>
              <a:ea typeface="微软雅黑" pitchFamily="34" charset="-122"/>
            </a:endParaRPr>
          </a:p>
          <a:p>
            <a:pPr indent="457200" eaLnBrk="1" hangingPunct="1">
              <a:lnSpc>
                <a:spcPct val="135000"/>
              </a:lnSpc>
            </a:pPr>
            <a:r>
              <a:rPr lang="zh-CN" altLang="en-US" dirty="0">
                <a:solidFill>
                  <a:schemeClr val="bg1">
                    <a:lumMod val="50000"/>
                  </a:schemeClr>
                </a:solidFill>
                <a:latin typeface="微软雅黑" pitchFamily="34" charset="-122"/>
                <a:ea typeface="微软雅黑" pitchFamily="34" charset="-122"/>
              </a:rPr>
              <a:t>③由于它首先不是一个理论，而是一种经验概念，因此要用实验的方法来看待微型学习，分析、设计和开发具体的“微型学习应用程序”和“微型学习内容”</a:t>
            </a:r>
            <a:r>
              <a:rPr lang="zh-CN" altLang="en-US" dirty="0" smtClean="0">
                <a:solidFill>
                  <a:schemeClr val="bg1">
                    <a:lumMod val="50000"/>
                  </a:schemeClr>
                </a:solidFill>
                <a:latin typeface="微软雅黑" pitchFamily="34" charset="-122"/>
                <a:ea typeface="微软雅黑" pitchFamily="34" charset="-122"/>
              </a:rPr>
              <a:t>。</a:t>
            </a:r>
            <a:endParaRPr lang="zh-CN" altLang="en-US" dirty="0">
              <a:solidFill>
                <a:schemeClr val="bg1">
                  <a:lumMod val="50000"/>
                </a:schemeClr>
              </a:solidFill>
              <a:latin typeface="微软雅黑" pitchFamily="34" charset="-122"/>
              <a:ea typeface="微软雅黑" pitchFamily="34" charset="-122"/>
            </a:endParaRPr>
          </a:p>
        </p:txBody>
      </p:sp>
      <p:sp>
        <p:nvSpPr>
          <p:cNvPr id="44" name="Round Same Side Corner Rectangle 6"/>
          <p:cNvSpPr/>
          <p:nvPr/>
        </p:nvSpPr>
        <p:spPr bwMode="auto">
          <a:xfrm>
            <a:off x="4802454" y="2996952"/>
            <a:ext cx="3441954" cy="432000"/>
          </a:xfrm>
          <a:prstGeom prst="round2SameRect">
            <a:avLst>
              <a:gd name="adj1" fmla="val 41667"/>
              <a:gd name="adj2" fmla="val 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p:spPr>
        <p:txBody>
          <a:bodyPr lIns="0" tIns="0" rIns="0" bIns="0" anchor="ctr"/>
          <a:lstStyle/>
          <a:p>
            <a:pPr algn="ctr"/>
            <a:r>
              <a:rPr lang="zh-CN" altLang="en-US" kern="0" dirty="0">
                <a:solidFill>
                  <a:sysClr val="window" lastClr="FFFFFF"/>
                </a:solidFill>
                <a:latin typeface="Impact" pitchFamily="34" charset="0"/>
                <a:ea typeface="微软雅黑" pitchFamily="34" charset="-122"/>
              </a:rPr>
              <a:t>微型学习的</a:t>
            </a:r>
            <a:r>
              <a:rPr lang="en-US" altLang="zh-CN" kern="0" dirty="0">
                <a:solidFill>
                  <a:sysClr val="window" lastClr="FFFFFF"/>
                </a:solidFill>
                <a:latin typeface="Impact" pitchFamily="34" charset="0"/>
                <a:ea typeface="微软雅黑" pitchFamily="34" charset="-122"/>
              </a:rPr>
              <a:t>3</a:t>
            </a:r>
            <a:r>
              <a:rPr lang="zh-CN" altLang="en-US" kern="0" dirty="0">
                <a:solidFill>
                  <a:sysClr val="window" lastClr="FFFFFF"/>
                </a:solidFill>
                <a:latin typeface="Impact" pitchFamily="34" charset="0"/>
                <a:ea typeface="微软雅黑" pitchFamily="34" charset="-122"/>
              </a:rPr>
              <a:t>个层面</a:t>
            </a:r>
          </a:p>
        </p:txBody>
      </p:sp>
    </p:spTree>
    <p:extLst>
      <p:ext uri="{BB962C8B-B14F-4D97-AF65-F5344CB8AC3E}">
        <p14:creationId xmlns:p14="http://schemas.microsoft.com/office/powerpoint/2010/main" val="381495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1"/>
                                        </p:tgtEl>
                                      </p:cBhvr>
                                    </p:animEffect>
                                    <p:set>
                                      <p:cBhvr>
                                        <p:cTn id="13" dur="1" fill="hold">
                                          <p:stCondLst>
                                            <p:cond delay="499"/>
                                          </p:stCondLst>
                                        </p:cTn>
                                        <p:tgtEl>
                                          <p:spTgt spid="2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32"/>
                                        </p:tgtEl>
                                      </p:cBhvr>
                                    </p:animEffect>
                                    <p:set>
                                      <p:cBhvr>
                                        <p:cTn id="16" dur="1" fill="hold">
                                          <p:stCondLst>
                                            <p:cond delay="499"/>
                                          </p:stCondLst>
                                        </p:cTn>
                                        <p:tgtEl>
                                          <p:spTgt spid="32"/>
                                        </p:tgtEl>
                                        <p:attrNameLst>
                                          <p:attrName>style.visibility</p:attrName>
                                        </p:attrNameLst>
                                      </p:cBhvr>
                                      <p:to>
                                        <p:strVal val="hidden"/>
                                      </p:to>
                                    </p:set>
                                  </p:childTnLst>
                                </p:cTn>
                              </p:par>
                            </p:childTnLst>
                          </p:cTn>
                        </p:par>
                        <p:par>
                          <p:cTn id="17" fill="hold">
                            <p:stCondLst>
                              <p:cond delay="500"/>
                            </p:stCondLst>
                            <p:childTnLst>
                              <p:par>
                                <p:cTn id="18" presetID="56" presetClass="path" presetSubtype="0" accel="50000" decel="50000" fill="hold" nodeType="afterEffect">
                                  <p:stCondLst>
                                    <p:cond delay="0"/>
                                  </p:stCondLst>
                                  <p:childTnLst>
                                    <p:animMotion origin="layout" path="M -8.33333E-7 -3.7037E-6 L -0.19149 -0.50926 " pathEditMode="relative" rAng="0" ptsTypes="AA">
                                      <p:cBhvr>
                                        <p:cTn id="19" dur="1000" fill="hold"/>
                                        <p:tgtEl>
                                          <p:spTgt spid="22"/>
                                        </p:tgtEl>
                                        <p:attrNameLst>
                                          <p:attrName>ppt_x</p:attrName>
                                          <p:attrName>ppt_y</p:attrName>
                                        </p:attrNameLst>
                                      </p:cBhvr>
                                      <p:rCtr x="-9583" y="-25463"/>
                                    </p:animMotion>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par>
                                <p:cTn id="26" presetID="47" presetClass="entr" presetSubtype="0"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1000"/>
                                        <p:tgtEl>
                                          <p:spTgt spid="43"/>
                                        </p:tgtEl>
                                      </p:cBhvr>
                                    </p:animEffect>
                                    <p:anim calcmode="lin" valueType="num">
                                      <p:cBhvr>
                                        <p:cTn id="35" dur="1000" fill="hold"/>
                                        <p:tgtEl>
                                          <p:spTgt spid="43"/>
                                        </p:tgtEl>
                                        <p:attrNameLst>
                                          <p:attrName>ppt_x</p:attrName>
                                        </p:attrNameLst>
                                      </p:cBhvr>
                                      <p:tavLst>
                                        <p:tav tm="0">
                                          <p:val>
                                            <p:strVal val="#ppt_x"/>
                                          </p:val>
                                        </p:tav>
                                        <p:tav tm="100000">
                                          <p:val>
                                            <p:strVal val="#ppt_x"/>
                                          </p:val>
                                        </p:tav>
                                      </p:tavLst>
                                    </p:anim>
                                    <p:anim calcmode="lin" valueType="num">
                                      <p:cBhvr>
                                        <p:cTn id="3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2" grpId="0" animBg="1"/>
      <p:bldP spid="43" grpId="0"/>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a:latin typeface="Arial Unicode MS" pitchFamily="34" charset="-122"/>
                <a:ea typeface="Arial Unicode MS" pitchFamily="34" charset="-122"/>
                <a:cs typeface="Arial Unicode MS" pitchFamily="34" charset="-122"/>
              </a:rPr>
              <a:t>2</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a:solidFill>
                  <a:srgbClr val="00B0F0"/>
                </a:solidFill>
                <a:latin typeface="微软雅黑" pitchFamily="34" charset="-122"/>
                <a:ea typeface="微软雅黑" pitchFamily="34" charset="-122"/>
              </a:rPr>
              <a:t>环境</a:t>
            </a:r>
          </a:p>
        </p:txBody>
      </p:sp>
      <p:grpSp>
        <p:nvGrpSpPr>
          <p:cNvPr id="97" name="组合 96"/>
          <p:cNvGrpSpPr/>
          <p:nvPr/>
        </p:nvGrpSpPr>
        <p:grpSpPr>
          <a:xfrm>
            <a:off x="59734" y="5277458"/>
            <a:ext cx="4800298" cy="1569660"/>
            <a:chOff x="8628686" y="5243102"/>
            <a:chExt cx="4800298" cy="1569660"/>
          </a:xfrm>
        </p:grpSpPr>
        <p:sp>
          <p:nvSpPr>
            <p:cNvPr id="99" name="TextBox 98"/>
            <p:cNvSpPr txBox="1"/>
            <p:nvPr/>
          </p:nvSpPr>
          <p:spPr>
            <a:xfrm>
              <a:off x="8628686" y="5243102"/>
              <a:ext cx="407810" cy="1569660"/>
            </a:xfrm>
            <a:prstGeom prst="rect">
              <a:avLst/>
            </a:prstGeom>
            <a:noFill/>
          </p:spPr>
          <p:txBody>
            <a:bodyPr wrap="square">
              <a:spAutoFit/>
            </a:bodyPr>
            <a:lstStyle/>
            <a:p>
              <a:pPr fontAlgn="auto">
                <a:spcBef>
                  <a:spcPts val="0"/>
                </a:spcBef>
                <a:spcAft>
                  <a:spcPts val="0"/>
                </a:spcAft>
                <a:defRPr/>
              </a:pPr>
              <a:r>
                <a:rPr lang="en-US" altLang="zh-CN" sz="9600" b="1" i="1" dirty="0" smtClean="0">
                  <a:solidFill>
                    <a:srgbClr val="00B0F0"/>
                  </a:solidFill>
                  <a:effectLst>
                    <a:outerShdw blurRad="38100" dist="38100" dir="2700000" algn="tl">
                      <a:srgbClr val="000000">
                        <a:alpha val="43137"/>
                      </a:srgbClr>
                    </a:outerShdw>
                  </a:effectLst>
                  <a:latin typeface="Broadway" pitchFamily="82" charset="0"/>
                  <a:ea typeface="DFPYeaSong-B5" pitchFamily="18" charset="-120"/>
                </a:rPr>
                <a:t>1</a:t>
              </a:r>
              <a:endParaRPr lang="zh-CN" altLang="en-US" sz="9600" b="1" i="1" dirty="0">
                <a:solidFill>
                  <a:srgbClr val="00B0F0"/>
                </a:solidFill>
                <a:effectLst>
                  <a:outerShdw blurRad="38100" dist="38100" dir="2700000" algn="tl">
                    <a:srgbClr val="000000">
                      <a:alpha val="43137"/>
                    </a:srgbClr>
                  </a:outerShdw>
                </a:effectLst>
                <a:latin typeface="Broadway" pitchFamily="82" charset="0"/>
                <a:ea typeface="DFPYeaSong-B5" pitchFamily="18" charset="-120"/>
              </a:endParaRPr>
            </a:p>
          </p:txBody>
        </p:sp>
        <p:grpSp>
          <p:nvGrpSpPr>
            <p:cNvPr id="110" name="组合 109"/>
            <p:cNvGrpSpPr/>
            <p:nvPr/>
          </p:nvGrpSpPr>
          <p:grpSpPr>
            <a:xfrm>
              <a:off x="8748464" y="5629533"/>
              <a:ext cx="3168352" cy="1080120"/>
              <a:chOff x="8748464" y="5629533"/>
              <a:chExt cx="3168352" cy="1080120"/>
            </a:xfrm>
          </p:grpSpPr>
          <p:cxnSp>
            <p:nvCxnSpPr>
              <p:cNvPr id="117" name="直接连接符 116"/>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118" name="直接连接符 117"/>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116" name="矩形 115"/>
            <p:cNvSpPr>
              <a:spLocks noChangeArrowheads="1"/>
            </p:cNvSpPr>
            <p:nvPr/>
          </p:nvSpPr>
          <p:spPr bwMode="auto">
            <a:xfrm>
              <a:off x="9612637" y="6170528"/>
              <a:ext cx="3816347" cy="369332"/>
            </a:xfrm>
            <a:prstGeom prst="rect">
              <a:avLst/>
            </a:prstGeom>
            <a:noFill/>
            <a:ln w="9525">
              <a:noFill/>
              <a:miter lim="800000"/>
              <a:headEnd/>
              <a:tailEnd/>
            </a:ln>
          </p:spPr>
          <p:txBody>
            <a:bodyPr wrap="square">
              <a:spAutoFit/>
            </a:bodyPr>
            <a:lstStyle/>
            <a:p>
              <a:pPr>
                <a:spcBef>
                  <a:spcPts val="200"/>
                </a:spcBef>
                <a:spcAft>
                  <a:spcPts val="60"/>
                </a:spcAft>
              </a:pPr>
              <a:r>
                <a:rPr lang="zh-CN" altLang="en-US" kern="0" dirty="0" smtClean="0">
                  <a:solidFill>
                    <a:srgbClr val="00B0F0"/>
                  </a:solidFill>
                  <a:latin typeface="微软雅黑" pitchFamily="34" charset="-122"/>
                  <a:ea typeface="微软雅黑" pitchFamily="34" charset="-122"/>
                </a:rPr>
                <a:t>媒介环境生态</a:t>
              </a:r>
              <a:endParaRPr lang="zh-CN" altLang="en-US" kern="0" dirty="0">
                <a:solidFill>
                  <a:srgbClr val="00B0F0"/>
                </a:solidFill>
                <a:latin typeface="微软雅黑" pitchFamily="34" charset="-122"/>
                <a:ea typeface="微软雅黑" pitchFamily="34" charset="-122"/>
              </a:endParaRPr>
            </a:p>
          </p:txBody>
        </p:sp>
      </p:grpSp>
      <p:sp>
        <p:nvSpPr>
          <p:cNvPr id="119" name="Text Box 44"/>
          <p:cNvSpPr txBox="1">
            <a:spLocks noChangeArrowheads="1"/>
          </p:cNvSpPr>
          <p:nvPr/>
        </p:nvSpPr>
        <p:spPr bwMode="auto">
          <a:xfrm>
            <a:off x="683568" y="1471600"/>
            <a:ext cx="7129071" cy="84023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sz="1800" b="1" dirty="0" smtClean="0">
                <a:solidFill>
                  <a:srgbClr val="00B0F0"/>
                </a:solidFill>
                <a:latin typeface="微软雅黑" pitchFamily="34" charset="-122"/>
                <a:ea typeface="微软雅黑" pitchFamily="34" charset="-122"/>
              </a:rPr>
              <a:t>学习</a:t>
            </a:r>
            <a:r>
              <a:rPr lang="zh-CN" altLang="en-US" sz="1800" b="1" dirty="0">
                <a:solidFill>
                  <a:srgbClr val="00B0F0"/>
                </a:solidFill>
                <a:latin typeface="微软雅黑" pitchFamily="34" charset="-122"/>
                <a:ea typeface="微软雅黑" pitchFamily="34" charset="-122"/>
              </a:rPr>
              <a:t>的技术媒介环境变化是微型学习得以实现并发展的物质基础。</a:t>
            </a:r>
          </a:p>
          <a:p>
            <a:pPr indent="457200" eaLnBrk="1" hangingPunct="1">
              <a:lnSpc>
                <a:spcPct val="135000"/>
              </a:lnSpc>
            </a:pPr>
            <a:endParaRPr lang="en-US" altLang="zh-CN" sz="1800" dirty="0">
              <a:solidFill>
                <a:schemeClr val="bg1">
                  <a:lumMod val="50000"/>
                </a:schemeClr>
              </a:solidFill>
              <a:latin typeface="微软雅黑" pitchFamily="34" charset="-122"/>
              <a:ea typeface="微软雅黑" pitchFamily="34" charset="-122"/>
            </a:endParaRPr>
          </a:p>
        </p:txBody>
      </p:sp>
      <p:sp>
        <p:nvSpPr>
          <p:cNvPr id="120" name="Text Box 44"/>
          <p:cNvSpPr txBox="1">
            <a:spLocks noChangeArrowheads="1"/>
          </p:cNvSpPr>
          <p:nvPr/>
        </p:nvSpPr>
        <p:spPr bwMode="auto">
          <a:xfrm>
            <a:off x="657041" y="1879782"/>
            <a:ext cx="4491023" cy="75713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dirty="0" smtClean="0">
                <a:solidFill>
                  <a:schemeClr val="bg1">
                    <a:lumMod val="50000"/>
                  </a:schemeClr>
                </a:solidFill>
                <a:latin typeface="微软雅黑" pitchFamily="34" charset="-122"/>
                <a:ea typeface="微软雅黑" pitchFamily="34" charset="-122"/>
              </a:rPr>
              <a:t>首先</a:t>
            </a:r>
            <a:r>
              <a:rPr lang="zh-CN" altLang="en-US" dirty="0">
                <a:solidFill>
                  <a:schemeClr val="bg1">
                    <a:lumMod val="50000"/>
                  </a:schemeClr>
                </a:solidFill>
                <a:latin typeface="微软雅黑" pitchFamily="34" charset="-122"/>
                <a:ea typeface="微软雅黑" pitchFamily="34" charset="-122"/>
              </a:rPr>
              <a:t>是媒介终端设备的微型化。</a:t>
            </a:r>
          </a:p>
          <a:p>
            <a:pPr indent="457200" eaLnBrk="1" hangingPunct="1">
              <a:lnSpc>
                <a:spcPct val="135000"/>
              </a:lnSpc>
            </a:pPr>
            <a:r>
              <a:rPr lang="zh-CN" altLang="en-US" dirty="0">
                <a:solidFill>
                  <a:schemeClr val="bg1">
                    <a:lumMod val="50000"/>
                  </a:schemeClr>
                </a:solidFill>
                <a:latin typeface="微软雅黑" pitchFamily="34" charset="-122"/>
                <a:ea typeface="微软雅黑" pitchFamily="34" charset="-122"/>
              </a:rPr>
              <a:t>其次微内容的大量出现</a:t>
            </a:r>
            <a:r>
              <a:rPr lang="zh-CN" altLang="en-US" dirty="0" smtClean="0">
                <a:solidFill>
                  <a:schemeClr val="bg1">
                    <a:lumMod val="50000"/>
                  </a:schemeClr>
                </a:solidFill>
                <a:latin typeface="微软雅黑" pitchFamily="34" charset="-122"/>
                <a:ea typeface="微软雅黑" pitchFamily="34" charset="-122"/>
              </a:rPr>
              <a:t>。</a:t>
            </a:r>
            <a:endParaRPr lang="zh-CN" altLang="en-US" dirty="0">
              <a:solidFill>
                <a:schemeClr val="bg1">
                  <a:lumMod val="50000"/>
                </a:schemeClr>
              </a:solidFill>
              <a:latin typeface="微软雅黑" pitchFamily="34" charset="-122"/>
              <a:ea typeface="微软雅黑" pitchFamily="34" charset="-122"/>
            </a:endParaRPr>
          </a:p>
        </p:txBody>
      </p:sp>
      <p:pic>
        <p:nvPicPr>
          <p:cNvPr id="121" name="Picture 7" descr="http://17weibo.china.com/img/1.0/weiboIndexLeft.jpg"/>
          <p:cNvPicPr>
            <a:picLocks noChangeAspect="1" noChangeArrowheads="1"/>
          </p:cNvPicPr>
          <p:nvPr/>
        </p:nvPicPr>
        <p:blipFill rotWithShape="1">
          <a:blip r:embed="rId2">
            <a:extLst>
              <a:ext uri="{28A0092B-C50C-407E-A947-70E740481C1C}">
                <a14:useLocalDpi xmlns:a14="http://schemas.microsoft.com/office/drawing/2010/main" val="0"/>
              </a:ext>
            </a:extLst>
          </a:blip>
          <a:srcRect l="7262"/>
          <a:stretch/>
        </p:blipFill>
        <p:spPr bwMode="auto">
          <a:xfrm>
            <a:off x="1259632" y="2668444"/>
            <a:ext cx="2445957" cy="174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 name="Picture 11" descr="http://117.79.80.15/html/uploads/allimg/120524/586121_120524183314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1573" y="2647770"/>
            <a:ext cx="2004145" cy="1703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 name="Picture 15" descr="http://t2.gstatic.com/images?q=tbn:ANd9GcTqbskH5W9gV0NDY_wojSb-CxHrhOyjmGJ2VGwh6Msyj4ZwPi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6265" y="2612698"/>
            <a:ext cx="2395591" cy="176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 name="Picture 17" descr="http://t3.gstatic.com/images?q=tbn:ANd9GcSsyj9uS6i9ORzLg_po7umKF6meRJ0Dra9AIODQ4koDJz-FmtVdM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61106" y="4364801"/>
            <a:ext cx="2300467" cy="156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5" name="Picture 19" descr="http://t3.gstatic.com/images?q=tbn:ANd9GcSB-2Rt-xnwGzZdikcDmpAyDjjHW7OBE2rfkyTd7DL_PHm3OWgNk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3123" y="4349338"/>
            <a:ext cx="2091934" cy="158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 name="Picture 45" descr="http://ww2.sinaimg.cn/bmiddle/82254f33jw1dzl84yaxjnj.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65057" y="4321646"/>
            <a:ext cx="2267855" cy="162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95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
                                        <p:tgtEl>
                                          <p:spTgt spid="11"/>
                                        </p:tgtEl>
                                      </p:cBhvr>
                                    </p:animEffect>
                                  </p:childTnLst>
                                </p:cTn>
                              </p:par>
                              <p:par>
                                <p:cTn id="8" presetID="2" presetClass="entr" presetSubtype="8" fill="hold" grpId="0" nodeType="withEffect">
                                  <p:stCondLst>
                                    <p:cond delay="1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200" fill="hold"/>
                                        <p:tgtEl>
                                          <p:spTgt spid="14"/>
                                        </p:tgtEl>
                                        <p:attrNameLst>
                                          <p:attrName>ppt_x</p:attrName>
                                        </p:attrNameLst>
                                      </p:cBhvr>
                                      <p:tavLst>
                                        <p:tav tm="0">
                                          <p:val>
                                            <p:strVal val="0-#ppt_w/2"/>
                                          </p:val>
                                        </p:tav>
                                        <p:tav tm="100000">
                                          <p:val>
                                            <p:strVal val="#ppt_x"/>
                                          </p:val>
                                        </p:tav>
                                      </p:tavLst>
                                    </p:anim>
                                    <p:anim calcmode="lin" valueType="num">
                                      <p:cBhvr additive="base">
                                        <p:cTn id="11" dur="200" fill="hold"/>
                                        <p:tgtEl>
                                          <p:spTgt spid="14"/>
                                        </p:tgtEl>
                                        <p:attrNameLst>
                                          <p:attrName>ppt_y</p:attrName>
                                        </p:attrNameLst>
                                      </p:cBhvr>
                                      <p:tavLst>
                                        <p:tav tm="0">
                                          <p:val>
                                            <p:strVal val="#ppt_y"/>
                                          </p:val>
                                        </p:tav>
                                        <p:tav tm="100000">
                                          <p:val>
                                            <p:strVal val="#ppt_y"/>
                                          </p:val>
                                        </p:tav>
                                      </p:tavLst>
                                    </p:anim>
                                  </p:childTnLst>
                                </p:cTn>
                              </p:par>
                            </p:childTnLst>
                          </p:cTn>
                        </p:par>
                        <p:par>
                          <p:cTn id="12" fill="hold">
                            <p:stCondLst>
                              <p:cond delay="3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par>
                          <p:cTn id="18" fill="hold">
                            <p:stCondLst>
                              <p:cond delay="1300"/>
                            </p:stCondLst>
                            <p:childTnLst>
                              <p:par>
                                <p:cTn id="19" presetID="2" presetClass="entr" presetSubtype="2" fill="hold" nodeType="afterEffect">
                                  <p:stCondLst>
                                    <p:cond delay="300"/>
                                  </p:stCondLst>
                                  <p:childTnLst>
                                    <p:set>
                                      <p:cBhvr>
                                        <p:cTn id="20" dur="1" fill="hold">
                                          <p:stCondLst>
                                            <p:cond delay="0"/>
                                          </p:stCondLst>
                                        </p:cTn>
                                        <p:tgtEl>
                                          <p:spTgt spid="97"/>
                                        </p:tgtEl>
                                        <p:attrNameLst>
                                          <p:attrName>style.visibility</p:attrName>
                                        </p:attrNameLst>
                                      </p:cBhvr>
                                      <p:to>
                                        <p:strVal val="visible"/>
                                      </p:to>
                                    </p:set>
                                    <p:anim calcmode="lin" valueType="num">
                                      <p:cBhvr additive="base">
                                        <p:cTn id="21" dur="100" fill="hold"/>
                                        <p:tgtEl>
                                          <p:spTgt spid="97"/>
                                        </p:tgtEl>
                                        <p:attrNameLst>
                                          <p:attrName>ppt_x</p:attrName>
                                        </p:attrNameLst>
                                      </p:cBhvr>
                                      <p:tavLst>
                                        <p:tav tm="0">
                                          <p:val>
                                            <p:strVal val="1+#ppt_w/2"/>
                                          </p:val>
                                        </p:tav>
                                        <p:tav tm="100000">
                                          <p:val>
                                            <p:strVal val="#ppt_x"/>
                                          </p:val>
                                        </p:tav>
                                      </p:tavLst>
                                    </p:anim>
                                    <p:anim calcmode="lin" valueType="num">
                                      <p:cBhvr additive="base">
                                        <p:cTn id="22" dur="100" fill="hold"/>
                                        <p:tgtEl>
                                          <p:spTgt spid="9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528" fill="hold" grpId="0" nodeType="clickEffect">
                                  <p:stCondLst>
                                    <p:cond delay="0"/>
                                  </p:stCondLst>
                                  <p:childTnLst>
                                    <p:set>
                                      <p:cBhvr>
                                        <p:cTn id="26" dur="1" fill="hold">
                                          <p:stCondLst>
                                            <p:cond delay="0"/>
                                          </p:stCondLst>
                                        </p:cTn>
                                        <p:tgtEl>
                                          <p:spTgt spid="119"/>
                                        </p:tgtEl>
                                        <p:attrNameLst>
                                          <p:attrName>style.visibility</p:attrName>
                                        </p:attrNameLst>
                                      </p:cBhvr>
                                      <p:to>
                                        <p:strVal val="visible"/>
                                      </p:to>
                                    </p:set>
                                    <p:anim calcmode="lin" valueType="num">
                                      <p:cBhvr>
                                        <p:cTn id="27" dur="500" fill="hold"/>
                                        <p:tgtEl>
                                          <p:spTgt spid="119"/>
                                        </p:tgtEl>
                                        <p:attrNameLst>
                                          <p:attrName>ppt_w</p:attrName>
                                        </p:attrNameLst>
                                      </p:cBhvr>
                                      <p:tavLst>
                                        <p:tav tm="0">
                                          <p:val>
                                            <p:fltVal val="0"/>
                                          </p:val>
                                        </p:tav>
                                        <p:tav tm="100000">
                                          <p:val>
                                            <p:strVal val="#ppt_w"/>
                                          </p:val>
                                        </p:tav>
                                      </p:tavLst>
                                    </p:anim>
                                    <p:anim calcmode="lin" valueType="num">
                                      <p:cBhvr>
                                        <p:cTn id="28" dur="500" fill="hold"/>
                                        <p:tgtEl>
                                          <p:spTgt spid="119"/>
                                        </p:tgtEl>
                                        <p:attrNameLst>
                                          <p:attrName>ppt_h</p:attrName>
                                        </p:attrNameLst>
                                      </p:cBhvr>
                                      <p:tavLst>
                                        <p:tav tm="0">
                                          <p:val>
                                            <p:fltVal val="0"/>
                                          </p:val>
                                        </p:tav>
                                        <p:tav tm="100000">
                                          <p:val>
                                            <p:strVal val="#ppt_h"/>
                                          </p:val>
                                        </p:tav>
                                      </p:tavLst>
                                    </p:anim>
                                    <p:anim calcmode="lin" valueType="num">
                                      <p:cBhvr>
                                        <p:cTn id="29" dur="500" fill="hold"/>
                                        <p:tgtEl>
                                          <p:spTgt spid="119"/>
                                        </p:tgtEl>
                                        <p:attrNameLst>
                                          <p:attrName>ppt_x</p:attrName>
                                        </p:attrNameLst>
                                      </p:cBhvr>
                                      <p:tavLst>
                                        <p:tav tm="0">
                                          <p:val>
                                            <p:fltVal val="0.5"/>
                                          </p:val>
                                        </p:tav>
                                        <p:tav tm="100000">
                                          <p:val>
                                            <p:strVal val="#ppt_x"/>
                                          </p:val>
                                        </p:tav>
                                      </p:tavLst>
                                    </p:anim>
                                    <p:anim calcmode="lin" valueType="num">
                                      <p:cBhvr>
                                        <p:cTn id="30" dur="500" fill="hold"/>
                                        <p:tgtEl>
                                          <p:spTgt spid="119"/>
                                        </p:tgtEl>
                                        <p:attrNameLst>
                                          <p:attrName>ppt_y</p:attrName>
                                        </p:attrNameLst>
                                      </p:cBhvr>
                                      <p:tavLst>
                                        <p:tav tm="0">
                                          <p:val>
                                            <p:fltVal val="0.5"/>
                                          </p:val>
                                        </p:tav>
                                        <p:tav tm="100000">
                                          <p:val>
                                            <p:strVal val="#ppt_y"/>
                                          </p:val>
                                        </p:tav>
                                      </p:tavLst>
                                    </p:anim>
                                  </p:childTnLst>
                                </p:cTn>
                              </p:par>
                              <p:par>
                                <p:cTn id="31" presetID="6" presetClass="emph" presetSubtype="0" autoRev="1" fill="hold" grpId="1" nodeType="withEffect">
                                  <p:stCondLst>
                                    <p:cond delay="500"/>
                                  </p:stCondLst>
                                  <p:childTnLst>
                                    <p:animScale>
                                      <p:cBhvr>
                                        <p:cTn id="32" dur="150" fill="hold"/>
                                        <p:tgtEl>
                                          <p:spTgt spid="119"/>
                                        </p:tgtEl>
                                      </p:cBhvr>
                                      <p:by x="108000" y="108000"/>
                                    </p:animScale>
                                  </p:childTnLst>
                                </p:cTn>
                              </p:par>
                            </p:childTnLst>
                          </p:cTn>
                        </p:par>
                        <p:par>
                          <p:cTn id="33" fill="hold">
                            <p:stCondLst>
                              <p:cond delay="800"/>
                            </p:stCondLst>
                            <p:childTnLst>
                              <p:par>
                                <p:cTn id="34" presetID="23" presetClass="entr" presetSubtype="528" fill="hold" grpId="0" nodeType="afterEffect">
                                  <p:stCondLst>
                                    <p:cond delay="0"/>
                                  </p:stCondLst>
                                  <p:childTnLst>
                                    <p:set>
                                      <p:cBhvr>
                                        <p:cTn id="35" dur="1" fill="hold">
                                          <p:stCondLst>
                                            <p:cond delay="0"/>
                                          </p:stCondLst>
                                        </p:cTn>
                                        <p:tgtEl>
                                          <p:spTgt spid="120"/>
                                        </p:tgtEl>
                                        <p:attrNameLst>
                                          <p:attrName>style.visibility</p:attrName>
                                        </p:attrNameLst>
                                      </p:cBhvr>
                                      <p:to>
                                        <p:strVal val="visible"/>
                                      </p:to>
                                    </p:set>
                                    <p:anim calcmode="lin" valueType="num">
                                      <p:cBhvr>
                                        <p:cTn id="36" dur="500" fill="hold"/>
                                        <p:tgtEl>
                                          <p:spTgt spid="120"/>
                                        </p:tgtEl>
                                        <p:attrNameLst>
                                          <p:attrName>ppt_w</p:attrName>
                                        </p:attrNameLst>
                                      </p:cBhvr>
                                      <p:tavLst>
                                        <p:tav tm="0">
                                          <p:val>
                                            <p:fltVal val="0"/>
                                          </p:val>
                                        </p:tav>
                                        <p:tav tm="100000">
                                          <p:val>
                                            <p:strVal val="#ppt_w"/>
                                          </p:val>
                                        </p:tav>
                                      </p:tavLst>
                                    </p:anim>
                                    <p:anim calcmode="lin" valueType="num">
                                      <p:cBhvr>
                                        <p:cTn id="37" dur="500" fill="hold"/>
                                        <p:tgtEl>
                                          <p:spTgt spid="120"/>
                                        </p:tgtEl>
                                        <p:attrNameLst>
                                          <p:attrName>ppt_h</p:attrName>
                                        </p:attrNameLst>
                                      </p:cBhvr>
                                      <p:tavLst>
                                        <p:tav tm="0">
                                          <p:val>
                                            <p:fltVal val="0"/>
                                          </p:val>
                                        </p:tav>
                                        <p:tav tm="100000">
                                          <p:val>
                                            <p:strVal val="#ppt_h"/>
                                          </p:val>
                                        </p:tav>
                                      </p:tavLst>
                                    </p:anim>
                                    <p:anim calcmode="lin" valueType="num">
                                      <p:cBhvr>
                                        <p:cTn id="38" dur="500" fill="hold"/>
                                        <p:tgtEl>
                                          <p:spTgt spid="120"/>
                                        </p:tgtEl>
                                        <p:attrNameLst>
                                          <p:attrName>ppt_x</p:attrName>
                                        </p:attrNameLst>
                                      </p:cBhvr>
                                      <p:tavLst>
                                        <p:tav tm="0">
                                          <p:val>
                                            <p:fltVal val="0.5"/>
                                          </p:val>
                                        </p:tav>
                                        <p:tav tm="100000">
                                          <p:val>
                                            <p:strVal val="#ppt_x"/>
                                          </p:val>
                                        </p:tav>
                                      </p:tavLst>
                                    </p:anim>
                                    <p:anim calcmode="lin" valueType="num">
                                      <p:cBhvr>
                                        <p:cTn id="39" dur="500" fill="hold"/>
                                        <p:tgtEl>
                                          <p:spTgt spid="120"/>
                                        </p:tgtEl>
                                        <p:attrNameLst>
                                          <p:attrName>ppt_y</p:attrName>
                                        </p:attrNameLst>
                                      </p:cBhvr>
                                      <p:tavLst>
                                        <p:tav tm="0">
                                          <p:val>
                                            <p:fltVal val="0.5"/>
                                          </p:val>
                                        </p:tav>
                                        <p:tav tm="100000">
                                          <p:val>
                                            <p:strVal val="#ppt_y"/>
                                          </p:val>
                                        </p:tav>
                                      </p:tavLst>
                                    </p:anim>
                                  </p:childTnLst>
                                </p:cTn>
                              </p:par>
                              <p:par>
                                <p:cTn id="40" presetID="6" presetClass="emph" presetSubtype="0" autoRev="1" fill="hold" grpId="1" nodeType="withEffect">
                                  <p:stCondLst>
                                    <p:cond delay="500"/>
                                  </p:stCondLst>
                                  <p:childTnLst>
                                    <p:animScale>
                                      <p:cBhvr>
                                        <p:cTn id="41" dur="150" fill="hold"/>
                                        <p:tgtEl>
                                          <p:spTgt spid="120"/>
                                        </p:tgtEl>
                                      </p:cBhvr>
                                      <p:by x="108000" y="108000"/>
                                    </p:animScale>
                                  </p:childTnLst>
                                </p:cTn>
                              </p:par>
                            </p:childTnLst>
                          </p:cTn>
                        </p:par>
                        <p:par>
                          <p:cTn id="42" fill="hold">
                            <p:stCondLst>
                              <p:cond delay="1600"/>
                            </p:stCondLst>
                            <p:childTnLst>
                              <p:par>
                                <p:cTn id="43" presetID="10" presetClass="entr" presetSubtype="0" fill="hold" nodeType="afterEffect">
                                  <p:stCondLst>
                                    <p:cond delay="0"/>
                                  </p:stCondLst>
                                  <p:childTnLst>
                                    <p:set>
                                      <p:cBhvr>
                                        <p:cTn id="44" dur="1" fill="hold">
                                          <p:stCondLst>
                                            <p:cond delay="0"/>
                                          </p:stCondLst>
                                        </p:cTn>
                                        <p:tgtEl>
                                          <p:spTgt spid="121"/>
                                        </p:tgtEl>
                                        <p:attrNameLst>
                                          <p:attrName>style.visibility</p:attrName>
                                        </p:attrNameLst>
                                      </p:cBhvr>
                                      <p:to>
                                        <p:strVal val="visible"/>
                                      </p:to>
                                    </p:set>
                                    <p:animEffect transition="in" filter="fade">
                                      <p:cBhvr>
                                        <p:cTn id="45" dur="500"/>
                                        <p:tgtEl>
                                          <p:spTgt spid="121"/>
                                        </p:tgtEl>
                                      </p:cBhvr>
                                    </p:animEffect>
                                  </p:childTnLst>
                                </p:cTn>
                              </p:par>
                            </p:childTnLst>
                          </p:cTn>
                        </p:par>
                        <p:par>
                          <p:cTn id="46" fill="hold">
                            <p:stCondLst>
                              <p:cond delay="2100"/>
                            </p:stCondLst>
                            <p:childTnLst>
                              <p:par>
                                <p:cTn id="47" presetID="10" presetClass="entr" presetSubtype="0" fill="hold" nodeType="afterEffect">
                                  <p:stCondLst>
                                    <p:cond delay="0"/>
                                  </p:stCondLst>
                                  <p:childTnLst>
                                    <p:set>
                                      <p:cBhvr>
                                        <p:cTn id="48" dur="1" fill="hold">
                                          <p:stCondLst>
                                            <p:cond delay="0"/>
                                          </p:stCondLst>
                                        </p:cTn>
                                        <p:tgtEl>
                                          <p:spTgt spid="122"/>
                                        </p:tgtEl>
                                        <p:attrNameLst>
                                          <p:attrName>style.visibility</p:attrName>
                                        </p:attrNameLst>
                                      </p:cBhvr>
                                      <p:to>
                                        <p:strVal val="visible"/>
                                      </p:to>
                                    </p:set>
                                    <p:animEffect transition="in" filter="fade">
                                      <p:cBhvr>
                                        <p:cTn id="49" dur="500"/>
                                        <p:tgtEl>
                                          <p:spTgt spid="122"/>
                                        </p:tgtEl>
                                      </p:cBhvr>
                                    </p:animEffect>
                                  </p:childTnLst>
                                </p:cTn>
                              </p:par>
                            </p:childTnLst>
                          </p:cTn>
                        </p:par>
                        <p:par>
                          <p:cTn id="50" fill="hold">
                            <p:stCondLst>
                              <p:cond delay="2600"/>
                            </p:stCondLst>
                            <p:childTnLst>
                              <p:par>
                                <p:cTn id="51" presetID="10" presetClass="entr" presetSubtype="0" fill="hold" nodeType="afterEffect">
                                  <p:stCondLst>
                                    <p:cond delay="0"/>
                                  </p:stCondLst>
                                  <p:childTnLst>
                                    <p:set>
                                      <p:cBhvr>
                                        <p:cTn id="52" dur="1" fill="hold">
                                          <p:stCondLst>
                                            <p:cond delay="0"/>
                                          </p:stCondLst>
                                        </p:cTn>
                                        <p:tgtEl>
                                          <p:spTgt spid="123"/>
                                        </p:tgtEl>
                                        <p:attrNameLst>
                                          <p:attrName>style.visibility</p:attrName>
                                        </p:attrNameLst>
                                      </p:cBhvr>
                                      <p:to>
                                        <p:strVal val="visible"/>
                                      </p:to>
                                    </p:set>
                                    <p:animEffect transition="in" filter="fade">
                                      <p:cBhvr>
                                        <p:cTn id="53" dur="500"/>
                                        <p:tgtEl>
                                          <p:spTgt spid="123"/>
                                        </p:tgtEl>
                                      </p:cBhvr>
                                    </p:animEffect>
                                  </p:childTnLst>
                                </p:cTn>
                              </p:par>
                            </p:childTnLst>
                          </p:cTn>
                        </p:par>
                        <p:par>
                          <p:cTn id="54" fill="hold">
                            <p:stCondLst>
                              <p:cond delay="3100"/>
                            </p:stCondLst>
                            <p:childTnLst>
                              <p:par>
                                <p:cTn id="55" presetID="10" presetClass="entr" presetSubtype="0" fill="hold" nodeType="afterEffect">
                                  <p:stCondLst>
                                    <p:cond delay="0"/>
                                  </p:stCondLst>
                                  <p:childTnLst>
                                    <p:set>
                                      <p:cBhvr>
                                        <p:cTn id="56" dur="1" fill="hold">
                                          <p:stCondLst>
                                            <p:cond delay="0"/>
                                          </p:stCondLst>
                                        </p:cTn>
                                        <p:tgtEl>
                                          <p:spTgt spid="124"/>
                                        </p:tgtEl>
                                        <p:attrNameLst>
                                          <p:attrName>style.visibility</p:attrName>
                                        </p:attrNameLst>
                                      </p:cBhvr>
                                      <p:to>
                                        <p:strVal val="visible"/>
                                      </p:to>
                                    </p:set>
                                    <p:animEffect transition="in" filter="fade">
                                      <p:cBhvr>
                                        <p:cTn id="57" dur="500"/>
                                        <p:tgtEl>
                                          <p:spTgt spid="124"/>
                                        </p:tgtEl>
                                      </p:cBhvr>
                                    </p:animEffect>
                                  </p:childTnLst>
                                </p:cTn>
                              </p:par>
                            </p:childTnLst>
                          </p:cTn>
                        </p:par>
                        <p:par>
                          <p:cTn id="58" fill="hold">
                            <p:stCondLst>
                              <p:cond delay="3600"/>
                            </p:stCondLst>
                            <p:childTnLst>
                              <p:par>
                                <p:cTn id="59" presetID="10" presetClass="entr" presetSubtype="0" fill="hold" nodeType="afterEffect">
                                  <p:stCondLst>
                                    <p:cond delay="0"/>
                                  </p:stCondLst>
                                  <p:childTnLst>
                                    <p:set>
                                      <p:cBhvr>
                                        <p:cTn id="60" dur="1" fill="hold">
                                          <p:stCondLst>
                                            <p:cond delay="0"/>
                                          </p:stCondLst>
                                        </p:cTn>
                                        <p:tgtEl>
                                          <p:spTgt spid="125"/>
                                        </p:tgtEl>
                                        <p:attrNameLst>
                                          <p:attrName>style.visibility</p:attrName>
                                        </p:attrNameLst>
                                      </p:cBhvr>
                                      <p:to>
                                        <p:strVal val="visible"/>
                                      </p:to>
                                    </p:set>
                                    <p:animEffect transition="in" filter="fade">
                                      <p:cBhvr>
                                        <p:cTn id="61" dur="500"/>
                                        <p:tgtEl>
                                          <p:spTgt spid="125"/>
                                        </p:tgtEl>
                                      </p:cBhvr>
                                    </p:animEffect>
                                  </p:childTnLst>
                                </p:cTn>
                              </p:par>
                            </p:childTnLst>
                          </p:cTn>
                        </p:par>
                        <p:par>
                          <p:cTn id="62" fill="hold">
                            <p:stCondLst>
                              <p:cond delay="4100"/>
                            </p:stCondLst>
                            <p:childTnLst>
                              <p:par>
                                <p:cTn id="63" presetID="10" presetClass="entr" presetSubtype="0" fill="hold" nodeType="after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fade">
                                      <p:cBhvr>
                                        <p:cTn id="65" dur="50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119" grpId="0"/>
      <p:bldP spid="119" grpId="1"/>
      <p:bldP spid="120" grpId="0"/>
      <p:bldP spid="12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smtClean="0">
                <a:latin typeface="Arial Unicode MS" pitchFamily="34" charset="-122"/>
                <a:ea typeface="Arial Unicode MS" pitchFamily="34" charset="-122"/>
                <a:cs typeface="Arial Unicode MS" pitchFamily="34" charset="-122"/>
              </a:rPr>
              <a:t>2</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a:solidFill>
                  <a:srgbClr val="00B0F0"/>
                </a:solidFill>
                <a:latin typeface="微软雅黑" pitchFamily="34" charset="-122"/>
                <a:ea typeface="微软雅黑" pitchFamily="34" charset="-122"/>
              </a:rPr>
              <a:t>环境</a:t>
            </a:r>
          </a:p>
        </p:txBody>
      </p:sp>
      <p:grpSp>
        <p:nvGrpSpPr>
          <p:cNvPr id="27" name="组合 26"/>
          <p:cNvGrpSpPr/>
          <p:nvPr/>
        </p:nvGrpSpPr>
        <p:grpSpPr>
          <a:xfrm>
            <a:off x="59734" y="5277458"/>
            <a:ext cx="4800298" cy="1569660"/>
            <a:chOff x="8628686" y="5243102"/>
            <a:chExt cx="4800298" cy="1569660"/>
          </a:xfrm>
        </p:grpSpPr>
        <p:sp>
          <p:nvSpPr>
            <p:cNvPr id="28" name="TextBox 27"/>
            <p:cNvSpPr txBox="1"/>
            <p:nvPr/>
          </p:nvSpPr>
          <p:spPr>
            <a:xfrm>
              <a:off x="8628686" y="5243102"/>
              <a:ext cx="407810" cy="1569660"/>
            </a:xfrm>
            <a:prstGeom prst="rect">
              <a:avLst/>
            </a:prstGeom>
            <a:noFill/>
          </p:spPr>
          <p:txBody>
            <a:bodyPr wrap="square">
              <a:spAutoFit/>
            </a:bodyPr>
            <a:lstStyle/>
            <a:p>
              <a:pPr fontAlgn="auto">
                <a:spcBef>
                  <a:spcPts val="0"/>
                </a:spcBef>
                <a:spcAft>
                  <a:spcPts val="0"/>
                </a:spcAft>
                <a:defRPr/>
              </a:pPr>
              <a:r>
                <a:rPr lang="en-US" altLang="zh-CN" sz="9600" b="1" i="1" dirty="0" smtClean="0">
                  <a:solidFill>
                    <a:srgbClr val="00B0F0"/>
                  </a:solidFill>
                  <a:effectLst>
                    <a:outerShdw blurRad="38100" dist="38100" dir="2700000" algn="tl">
                      <a:srgbClr val="000000">
                        <a:alpha val="43137"/>
                      </a:srgbClr>
                    </a:outerShdw>
                  </a:effectLst>
                  <a:latin typeface="Broadway" pitchFamily="82" charset="0"/>
                  <a:ea typeface="DFPYeaSong-B5" pitchFamily="18" charset="-120"/>
                </a:rPr>
                <a:t>1</a:t>
              </a:r>
              <a:endParaRPr lang="zh-CN" altLang="en-US" sz="9600" b="1" i="1" dirty="0">
                <a:solidFill>
                  <a:srgbClr val="00B0F0"/>
                </a:solidFill>
                <a:effectLst>
                  <a:outerShdw blurRad="38100" dist="38100" dir="2700000" algn="tl">
                    <a:srgbClr val="000000">
                      <a:alpha val="43137"/>
                    </a:srgbClr>
                  </a:outerShdw>
                </a:effectLst>
                <a:latin typeface="Broadway" pitchFamily="82" charset="0"/>
                <a:ea typeface="DFPYeaSong-B5" pitchFamily="18" charset="-120"/>
              </a:endParaRPr>
            </a:p>
          </p:txBody>
        </p:sp>
        <p:grpSp>
          <p:nvGrpSpPr>
            <p:cNvPr id="31" name="组合 30"/>
            <p:cNvGrpSpPr/>
            <p:nvPr/>
          </p:nvGrpSpPr>
          <p:grpSpPr>
            <a:xfrm>
              <a:off x="8748464" y="5629533"/>
              <a:ext cx="3168352" cy="1080120"/>
              <a:chOff x="8748464" y="5629533"/>
              <a:chExt cx="3168352" cy="1080120"/>
            </a:xfrm>
          </p:grpSpPr>
          <p:cxnSp>
            <p:nvCxnSpPr>
              <p:cNvPr id="33" name="直接连接符 32"/>
              <p:cNvCxnSpPr/>
              <p:nvPr/>
            </p:nvCxnSpPr>
            <p:spPr>
              <a:xfrm>
                <a:off x="8748464" y="6525344"/>
                <a:ext cx="3168352" cy="0"/>
              </a:xfrm>
              <a:prstGeom prst="line">
                <a:avLst/>
              </a:prstGeom>
            </p:spPr>
            <p:style>
              <a:lnRef idx="1">
                <a:schemeClr val="accent5"/>
              </a:lnRef>
              <a:fillRef idx="0">
                <a:schemeClr val="accent5"/>
              </a:fillRef>
              <a:effectRef idx="0">
                <a:schemeClr val="accent5"/>
              </a:effectRef>
              <a:fontRef idx="minor">
                <a:schemeClr val="tx1"/>
              </a:fontRef>
            </p:style>
          </p:cxnSp>
          <p:cxnSp>
            <p:nvCxnSpPr>
              <p:cNvPr id="34" name="直接连接符 33"/>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grpSp>
        <p:sp>
          <p:nvSpPr>
            <p:cNvPr id="32" name="矩形 31"/>
            <p:cNvSpPr>
              <a:spLocks noChangeArrowheads="1"/>
            </p:cNvSpPr>
            <p:nvPr/>
          </p:nvSpPr>
          <p:spPr bwMode="auto">
            <a:xfrm>
              <a:off x="9612637" y="6170528"/>
              <a:ext cx="3816347" cy="369332"/>
            </a:xfrm>
            <a:prstGeom prst="rect">
              <a:avLst/>
            </a:prstGeom>
            <a:noFill/>
            <a:ln w="9525">
              <a:noFill/>
              <a:miter lim="800000"/>
              <a:headEnd/>
              <a:tailEnd/>
            </a:ln>
          </p:spPr>
          <p:txBody>
            <a:bodyPr wrap="square">
              <a:spAutoFit/>
            </a:bodyPr>
            <a:lstStyle/>
            <a:p>
              <a:pPr>
                <a:spcBef>
                  <a:spcPts val="200"/>
                </a:spcBef>
                <a:spcAft>
                  <a:spcPts val="60"/>
                </a:spcAft>
              </a:pPr>
              <a:r>
                <a:rPr lang="zh-CN" altLang="en-US" kern="0" dirty="0" smtClean="0">
                  <a:solidFill>
                    <a:srgbClr val="00B0F0"/>
                  </a:solidFill>
                  <a:latin typeface="微软雅黑" pitchFamily="34" charset="-122"/>
                  <a:ea typeface="微软雅黑" pitchFamily="34" charset="-122"/>
                </a:rPr>
                <a:t>媒介环境生态</a:t>
              </a:r>
              <a:endParaRPr lang="zh-CN" altLang="en-US" kern="0" dirty="0">
                <a:solidFill>
                  <a:srgbClr val="00B0F0"/>
                </a:solidFill>
                <a:latin typeface="微软雅黑" pitchFamily="34" charset="-122"/>
                <a:ea typeface="微软雅黑" pitchFamily="34" charset="-122"/>
              </a:endParaRPr>
            </a:p>
          </p:txBody>
        </p:sp>
      </p:grpSp>
      <p:sp>
        <p:nvSpPr>
          <p:cNvPr id="35" name="Text Box 44"/>
          <p:cNvSpPr txBox="1">
            <a:spLocks noChangeArrowheads="1"/>
          </p:cNvSpPr>
          <p:nvPr/>
        </p:nvSpPr>
        <p:spPr bwMode="auto">
          <a:xfrm>
            <a:off x="683568" y="1471600"/>
            <a:ext cx="7129071" cy="840230"/>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indent="457200" eaLnBrk="1" hangingPunct="1">
              <a:lnSpc>
                <a:spcPct val="135000"/>
              </a:lnSpc>
            </a:pPr>
            <a:r>
              <a:rPr lang="zh-CN" altLang="en-US" sz="1800" b="1" dirty="0" smtClean="0">
                <a:solidFill>
                  <a:srgbClr val="00B0F0"/>
                </a:solidFill>
                <a:latin typeface="微软雅黑" pitchFamily="34" charset="-122"/>
                <a:ea typeface="微软雅黑" pitchFamily="34" charset="-122"/>
              </a:rPr>
              <a:t>学习</a:t>
            </a:r>
            <a:r>
              <a:rPr lang="zh-CN" altLang="en-US" sz="1800" b="1" dirty="0">
                <a:solidFill>
                  <a:srgbClr val="00B0F0"/>
                </a:solidFill>
                <a:latin typeface="微软雅黑" pitchFamily="34" charset="-122"/>
                <a:ea typeface="微软雅黑" pitchFamily="34" charset="-122"/>
              </a:rPr>
              <a:t>的技术媒介环境变化是微型学习得以实现并发展的物质基础。</a:t>
            </a:r>
          </a:p>
          <a:p>
            <a:pPr indent="457200" eaLnBrk="1" hangingPunct="1">
              <a:lnSpc>
                <a:spcPct val="135000"/>
              </a:lnSpc>
            </a:pPr>
            <a:endParaRPr lang="en-US" altLang="zh-CN" sz="1800" dirty="0">
              <a:solidFill>
                <a:schemeClr val="bg1">
                  <a:lumMod val="50000"/>
                </a:schemeClr>
              </a:solidFill>
              <a:latin typeface="微软雅黑" pitchFamily="34" charset="-122"/>
              <a:ea typeface="微软雅黑" pitchFamily="34" charset="-122"/>
            </a:endParaRPr>
          </a:p>
        </p:txBody>
      </p:sp>
      <p:sp>
        <p:nvSpPr>
          <p:cNvPr id="36" name="Text Box 44"/>
          <p:cNvSpPr txBox="1">
            <a:spLocks noChangeArrowheads="1"/>
          </p:cNvSpPr>
          <p:nvPr/>
        </p:nvSpPr>
        <p:spPr bwMode="auto">
          <a:xfrm>
            <a:off x="1043685" y="1879782"/>
            <a:ext cx="7146355" cy="1089529"/>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720725" eaLnBrk="0" hangingPunct="0">
              <a:defRPr sz="1600">
                <a:solidFill>
                  <a:schemeClr val="tx1"/>
                </a:solidFill>
                <a:latin typeface="Arial" pitchFamily="34" charset="0"/>
                <a:ea typeface="宋体" pitchFamily="2" charset="-122"/>
              </a:defRPr>
            </a:lvl1pPr>
            <a:lvl2pPr defTabSz="720725" eaLnBrk="0" hangingPunct="0">
              <a:defRPr sz="1600">
                <a:solidFill>
                  <a:schemeClr val="tx1"/>
                </a:solidFill>
                <a:latin typeface="Arial" pitchFamily="34" charset="0"/>
                <a:ea typeface="宋体" pitchFamily="2" charset="-122"/>
              </a:defRPr>
            </a:lvl2pPr>
            <a:lvl3pPr defTabSz="720725" eaLnBrk="0" hangingPunct="0">
              <a:defRPr sz="1600">
                <a:solidFill>
                  <a:schemeClr val="tx1"/>
                </a:solidFill>
                <a:latin typeface="Arial" pitchFamily="34" charset="0"/>
                <a:ea typeface="宋体" pitchFamily="2" charset="-122"/>
              </a:defRPr>
            </a:lvl3pPr>
            <a:lvl4pPr defTabSz="720725" eaLnBrk="0" hangingPunct="0">
              <a:defRPr sz="1600">
                <a:solidFill>
                  <a:schemeClr val="tx1"/>
                </a:solidFill>
                <a:latin typeface="Arial" pitchFamily="34" charset="0"/>
                <a:ea typeface="宋体" pitchFamily="2" charset="-122"/>
              </a:defRPr>
            </a:lvl4pPr>
            <a:lvl5pPr defTabSz="720725" eaLnBrk="0" hangingPunct="0">
              <a:defRPr sz="1600">
                <a:solidFill>
                  <a:schemeClr val="tx1"/>
                </a:solidFill>
                <a:latin typeface="Arial" pitchFamily="34" charset="0"/>
                <a:ea typeface="宋体" pitchFamily="2" charset="-122"/>
              </a:defRPr>
            </a:lvl5pPr>
            <a:lvl6pPr defTabSz="720725" eaLnBrk="0" fontAlgn="base" hangingPunct="0">
              <a:spcBef>
                <a:spcPct val="0"/>
              </a:spcBef>
              <a:spcAft>
                <a:spcPct val="0"/>
              </a:spcAft>
              <a:defRPr sz="1600">
                <a:solidFill>
                  <a:schemeClr val="tx1"/>
                </a:solidFill>
                <a:latin typeface="Arial" pitchFamily="34" charset="0"/>
                <a:ea typeface="宋体" pitchFamily="2" charset="-122"/>
              </a:defRPr>
            </a:lvl6pPr>
            <a:lvl7pPr defTabSz="720725" eaLnBrk="0" fontAlgn="base" hangingPunct="0">
              <a:spcBef>
                <a:spcPct val="0"/>
              </a:spcBef>
              <a:spcAft>
                <a:spcPct val="0"/>
              </a:spcAft>
              <a:defRPr sz="1600">
                <a:solidFill>
                  <a:schemeClr val="tx1"/>
                </a:solidFill>
                <a:latin typeface="Arial" pitchFamily="34" charset="0"/>
                <a:ea typeface="宋体" pitchFamily="2" charset="-122"/>
              </a:defRPr>
            </a:lvl7pPr>
            <a:lvl8pPr defTabSz="720725" eaLnBrk="0" fontAlgn="base" hangingPunct="0">
              <a:spcBef>
                <a:spcPct val="0"/>
              </a:spcBef>
              <a:spcAft>
                <a:spcPct val="0"/>
              </a:spcAft>
              <a:defRPr sz="1600">
                <a:solidFill>
                  <a:schemeClr val="tx1"/>
                </a:solidFill>
                <a:latin typeface="Arial" pitchFamily="34" charset="0"/>
                <a:ea typeface="宋体" pitchFamily="2" charset="-122"/>
              </a:defRPr>
            </a:lvl8pPr>
            <a:lvl9pPr defTabSz="720725" eaLnBrk="0" fontAlgn="base" hangingPunct="0">
              <a:spcBef>
                <a:spcPct val="0"/>
              </a:spcBef>
              <a:spcAft>
                <a:spcPct val="0"/>
              </a:spcAft>
              <a:defRPr sz="1600">
                <a:solidFill>
                  <a:schemeClr val="tx1"/>
                </a:solidFill>
                <a:latin typeface="Arial" pitchFamily="34" charset="0"/>
                <a:ea typeface="宋体" pitchFamily="2" charset="-122"/>
              </a:defRPr>
            </a:lvl9pPr>
          </a:lstStyle>
          <a:p>
            <a:pPr eaLnBrk="1" hangingPunct="1">
              <a:lnSpc>
                <a:spcPct val="135000"/>
              </a:lnSpc>
            </a:pPr>
            <a:r>
              <a:rPr lang="zh-CN" altLang="en-US" dirty="0">
                <a:solidFill>
                  <a:schemeClr val="bg1">
                    <a:lumMod val="50000"/>
                  </a:schemeClr>
                </a:solidFill>
                <a:latin typeface="微软雅黑" pitchFamily="34" charset="-122"/>
                <a:ea typeface="微软雅黑" pitchFamily="34" charset="-122"/>
              </a:rPr>
              <a:t>第三，媒介形态的草根化。基于</a:t>
            </a:r>
            <a:r>
              <a:rPr lang="en-US" altLang="zh-CN" dirty="0">
                <a:solidFill>
                  <a:schemeClr val="bg1">
                    <a:lumMod val="50000"/>
                  </a:schemeClr>
                </a:solidFill>
                <a:latin typeface="微软雅黑" pitchFamily="34" charset="-122"/>
                <a:ea typeface="微软雅黑" pitchFamily="34" charset="-122"/>
              </a:rPr>
              <a:t>Web2.0 </a:t>
            </a:r>
            <a:r>
              <a:rPr lang="zh-CN" altLang="en-US" dirty="0">
                <a:solidFill>
                  <a:schemeClr val="bg1">
                    <a:lumMod val="50000"/>
                  </a:schemeClr>
                </a:solidFill>
                <a:latin typeface="微软雅黑" pitchFamily="34" charset="-122"/>
                <a:ea typeface="微软雅黑" pitchFamily="34" charset="-122"/>
              </a:rPr>
              <a:t>技术的各种新型应用形态，如博客、</a:t>
            </a:r>
            <a:r>
              <a:rPr lang="en-US" altLang="zh-CN" dirty="0">
                <a:solidFill>
                  <a:schemeClr val="bg1">
                    <a:lumMod val="50000"/>
                  </a:schemeClr>
                </a:solidFill>
                <a:latin typeface="微软雅黑" pitchFamily="34" charset="-122"/>
                <a:ea typeface="微软雅黑" pitchFamily="34" charset="-122"/>
              </a:rPr>
              <a:t>Wiki</a:t>
            </a:r>
            <a:r>
              <a:rPr lang="zh-CN" altLang="en-US" dirty="0">
                <a:solidFill>
                  <a:schemeClr val="bg1">
                    <a:lumMod val="50000"/>
                  </a:schemeClr>
                </a:solidFill>
                <a:latin typeface="微软雅黑" pitchFamily="34" charset="-122"/>
                <a:ea typeface="微软雅黑" pitchFamily="34" charset="-122"/>
              </a:rPr>
              <a:t>、</a:t>
            </a:r>
            <a:r>
              <a:rPr lang="en-US" altLang="zh-CN" dirty="0">
                <a:solidFill>
                  <a:schemeClr val="bg1">
                    <a:lumMod val="50000"/>
                  </a:schemeClr>
                </a:solidFill>
                <a:latin typeface="微软雅黑" pitchFamily="34" charset="-122"/>
                <a:ea typeface="微软雅黑" pitchFamily="34" charset="-122"/>
              </a:rPr>
              <a:t>SNS</a:t>
            </a:r>
            <a:r>
              <a:rPr lang="zh-CN" altLang="en-US" dirty="0">
                <a:solidFill>
                  <a:schemeClr val="bg1">
                    <a:lumMod val="50000"/>
                  </a:schemeClr>
                </a:solidFill>
                <a:latin typeface="微软雅黑" pitchFamily="34" charset="-122"/>
                <a:ea typeface="微软雅黑" pitchFamily="34" charset="-122"/>
              </a:rPr>
              <a:t>、</a:t>
            </a:r>
            <a:r>
              <a:rPr lang="en-US" altLang="zh-CN" dirty="0">
                <a:solidFill>
                  <a:schemeClr val="bg1">
                    <a:lumMod val="50000"/>
                  </a:schemeClr>
                </a:solidFill>
                <a:latin typeface="微软雅黑" pitchFamily="34" charset="-122"/>
                <a:ea typeface="微软雅黑" pitchFamily="34" charset="-122"/>
              </a:rPr>
              <a:t>RSS </a:t>
            </a:r>
            <a:r>
              <a:rPr lang="zh-CN" altLang="en-US" dirty="0">
                <a:solidFill>
                  <a:schemeClr val="bg1">
                    <a:lumMod val="50000"/>
                  </a:schemeClr>
                </a:solidFill>
                <a:latin typeface="微软雅黑" pitchFamily="34" charset="-122"/>
                <a:ea typeface="微软雅黑" pitchFamily="34" charset="-122"/>
              </a:rPr>
              <a:t>等，都更加支持草根创造，而新的媒介底层技术标准也对微内容的产生与传播提供了更有力的支持。</a:t>
            </a:r>
          </a:p>
        </p:txBody>
      </p:sp>
      <p:pic>
        <p:nvPicPr>
          <p:cNvPr id="37" name="Picture 5" descr="http://images.51cto.com/files/uploadimg/20101208/100757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7337" y="2884468"/>
            <a:ext cx="5548060" cy="3328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867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 calcmode="lin" valueType="num">
                                      <p:cBhvr>
                                        <p:cTn id="9" dur="500" fill="hold"/>
                                        <p:tgtEl>
                                          <p:spTgt spid="36"/>
                                        </p:tgtEl>
                                        <p:attrNameLst>
                                          <p:attrName>ppt_x</p:attrName>
                                        </p:attrNameLst>
                                      </p:cBhvr>
                                      <p:tavLst>
                                        <p:tav tm="0">
                                          <p:val>
                                            <p:fltVal val="0.5"/>
                                          </p:val>
                                        </p:tav>
                                        <p:tav tm="100000">
                                          <p:val>
                                            <p:strVal val="#ppt_x"/>
                                          </p:val>
                                        </p:tav>
                                      </p:tavLst>
                                    </p:anim>
                                    <p:anim calcmode="lin" valueType="num">
                                      <p:cBhvr>
                                        <p:cTn id="10" dur="500" fill="hold"/>
                                        <p:tgtEl>
                                          <p:spTgt spid="36"/>
                                        </p:tgtEl>
                                        <p:attrNameLst>
                                          <p:attrName>ppt_y</p:attrName>
                                        </p:attrNameLst>
                                      </p:cBhvr>
                                      <p:tavLst>
                                        <p:tav tm="0">
                                          <p:val>
                                            <p:fltVal val="0.5"/>
                                          </p:val>
                                        </p:tav>
                                        <p:tav tm="100000">
                                          <p:val>
                                            <p:strVal val="#ppt_y"/>
                                          </p:val>
                                        </p:tav>
                                      </p:tavLst>
                                    </p:anim>
                                  </p:childTnLst>
                                </p:cTn>
                              </p:par>
                              <p:par>
                                <p:cTn id="11" presetID="6" presetClass="emph" presetSubtype="0" autoRev="1" fill="hold" grpId="1" nodeType="withEffect">
                                  <p:stCondLst>
                                    <p:cond delay="500"/>
                                  </p:stCondLst>
                                  <p:childTnLst>
                                    <p:animScale>
                                      <p:cBhvr>
                                        <p:cTn id="12" dur="150" fill="hold"/>
                                        <p:tgtEl>
                                          <p:spTgt spid="36"/>
                                        </p:tgtEl>
                                      </p:cBhvr>
                                      <p:by x="108000" y="108000"/>
                                    </p:animScale>
                                  </p:childTnLst>
                                </p:cTn>
                              </p:par>
                            </p:childTnLst>
                          </p:cTn>
                        </p:par>
                        <p:par>
                          <p:cTn id="13" fill="hold">
                            <p:stCondLst>
                              <p:cond delay="800"/>
                            </p:stCondLst>
                            <p:childTnLst>
                              <p:par>
                                <p:cTn id="14" presetID="10" presetClass="entr" presetSubtype="0"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smtClean="0">
                <a:latin typeface="Arial Unicode MS" pitchFamily="34" charset="-122"/>
                <a:ea typeface="Arial Unicode MS" pitchFamily="34" charset="-122"/>
                <a:cs typeface="Arial Unicode MS" pitchFamily="34" charset="-122"/>
              </a:rPr>
              <a:t>2</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a:solidFill>
                  <a:srgbClr val="00B0F0"/>
                </a:solidFill>
                <a:latin typeface="微软雅黑" pitchFamily="34" charset="-122"/>
                <a:ea typeface="微软雅黑" pitchFamily="34" charset="-122"/>
              </a:rPr>
              <a:t>为什么需要学习</a:t>
            </a:r>
          </a:p>
        </p:txBody>
      </p:sp>
      <p:grpSp>
        <p:nvGrpSpPr>
          <p:cNvPr id="47" name="组合 46"/>
          <p:cNvGrpSpPr/>
          <p:nvPr/>
        </p:nvGrpSpPr>
        <p:grpSpPr>
          <a:xfrm>
            <a:off x="59734" y="5277458"/>
            <a:ext cx="4800298" cy="1569660"/>
            <a:chOff x="8628686" y="5243102"/>
            <a:chExt cx="4800298" cy="1569660"/>
          </a:xfrm>
        </p:grpSpPr>
        <p:grpSp>
          <p:nvGrpSpPr>
            <p:cNvPr id="48" name="组合 47"/>
            <p:cNvGrpSpPr/>
            <p:nvPr/>
          </p:nvGrpSpPr>
          <p:grpSpPr>
            <a:xfrm>
              <a:off x="8748464" y="5629533"/>
              <a:ext cx="3960440" cy="1080120"/>
              <a:chOff x="8748464" y="5629533"/>
              <a:chExt cx="3960440" cy="1080120"/>
            </a:xfrm>
          </p:grpSpPr>
          <p:cxnSp>
            <p:nvCxnSpPr>
              <p:cNvPr id="52" name="直接连接符 51"/>
              <p:cNvCxnSpPr/>
              <p:nvPr/>
            </p:nvCxnSpPr>
            <p:spPr>
              <a:xfrm>
                <a:off x="8928523" y="5629533"/>
                <a:ext cx="0" cy="1080120"/>
              </a:xfrm>
              <a:prstGeom prst="line">
                <a:avLst/>
              </a:prstGeom>
            </p:spPr>
            <p:style>
              <a:lnRef idx="1">
                <a:schemeClr val="accent5"/>
              </a:lnRef>
              <a:fillRef idx="0">
                <a:schemeClr val="accent5"/>
              </a:fillRef>
              <a:effectRef idx="0">
                <a:schemeClr val="accent5"/>
              </a:effectRef>
              <a:fontRef idx="minor">
                <a:schemeClr val="tx1"/>
              </a:fontRef>
            </p:style>
          </p:cxnSp>
          <p:cxnSp>
            <p:nvCxnSpPr>
              <p:cNvPr id="51" name="直接连接符 50"/>
              <p:cNvCxnSpPr/>
              <p:nvPr/>
            </p:nvCxnSpPr>
            <p:spPr>
              <a:xfrm>
                <a:off x="8748464" y="6525344"/>
                <a:ext cx="3960440" cy="0"/>
              </a:xfrm>
              <a:prstGeom prst="line">
                <a:avLst/>
              </a:prstGeom>
            </p:spPr>
            <p:style>
              <a:lnRef idx="1">
                <a:schemeClr val="accent5"/>
              </a:lnRef>
              <a:fillRef idx="0">
                <a:schemeClr val="accent5"/>
              </a:fillRef>
              <a:effectRef idx="0">
                <a:schemeClr val="accent5"/>
              </a:effectRef>
              <a:fontRef idx="minor">
                <a:schemeClr val="tx1"/>
              </a:fontRef>
            </p:style>
          </p:cxnSp>
        </p:grpSp>
        <p:sp>
          <p:nvSpPr>
            <p:cNvPr id="49" name="矩形 48"/>
            <p:cNvSpPr>
              <a:spLocks noChangeArrowheads="1"/>
            </p:cNvSpPr>
            <p:nvPr/>
          </p:nvSpPr>
          <p:spPr bwMode="auto">
            <a:xfrm>
              <a:off x="9612637" y="6170528"/>
              <a:ext cx="3816347" cy="369332"/>
            </a:xfrm>
            <a:prstGeom prst="rect">
              <a:avLst/>
            </a:prstGeom>
            <a:noFill/>
            <a:ln w="9525">
              <a:noFill/>
              <a:miter lim="800000"/>
              <a:headEnd/>
              <a:tailEnd/>
            </a:ln>
          </p:spPr>
          <p:txBody>
            <a:bodyPr wrap="square">
              <a:spAutoFit/>
            </a:bodyPr>
            <a:lstStyle/>
            <a:p>
              <a:pPr>
                <a:spcBef>
                  <a:spcPts val="200"/>
                </a:spcBef>
                <a:spcAft>
                  <a:spcPts val="60"/>
                </a:spcAft>
              </a:pPr>
              <a:r>
                <a:rPr lang="zh-CN" altLang="en-US" kern="0" dirty="0">
                  <a:solidFill>
                    <a:srgbClr val="00B0F0"/>
                  </a:solidFill>
                  <a:latin typeface="微软雅黑" pitchFamily="34" charset="-122"/>
                  <a:ea typeface="微软雅黑" pitchFamily="34" charset="-122"/>
                </a:rPr>
                <a:t>社会文化</a:t>
              </a:r>
              <a:r>
                <a:rPr lang="zh-CN" altLang="en-US" kern="0" dirty="0" smtClean="0">
                  <a:solidFill>
                    <a:srgbClr val="00B0F0"/>
                  </a:solidFill>
                  <a:latin typeface="微软雅黑" pitchFamily="34" charset="-122"/>
                  <a:ea typeface="微软雅黑" pitchFamily="34" charset="-122"/>
                </a:rPr>
                <a:t>情境</a:t>
              </a:r>
              <a:endParaRPr lang="zh-CN" altLang="en-US" kern="0" dirty="0">
                <a:solidFill>
                  <a:srgbClr val="00B0F0"/>
                </a:solidFill>
                <a:latin typeface="微软雅黑" pitchFamily="34" charset="-122"/>
                <a:ea typeface="微软雅黑" pitchFamily="34" charset="-122"/>
              </a:endParaRPr>
            </a:p>
          </p:txBody>
        </p:sp>
        <p:sp>
          <p:nvSpPr>
            <p:cNvPr id="50" name="TextBox 49"/>
            <p:cNvSpPr txBox="1"/>
            <p:nvPr/>
          </p:nvSpPr>
          <p:spPr>
            <a:xfrm>
              <a:off x="8628686" y="5243102"/>
              <a:ext cx="407810" cy="1569660"/>
            </a:xfrm>
            <a:prstGeom prst="rect">
              <a:avLst/>
            </a:prstGeom>
            <a:noFill/>
          </p:spPr>
          <p:txBody>
            <a:bodyPr wrap="square">
              <a:spAutoFit/>
            </a:bodyPr>
            <a:lstStyle/>
            <a:p>
              <a:pPr fontAlgn="auto">
                <a:spcBef>
                  <a:spcPts val="0"/>
                </a:spcBef>
                <a:spcAft>
                  <a:spcPts val="0"/>
                </a:spcAft>
                <a:defRPr/>
              </a:pPr>
              <a:r>
                <a:rPr lang="en-US" altLang="zh-CN" sz="9600" b="1" i="1" dirty="0" smtClean="0">
                  <a:solidFill>
                    <a:srgbClr val="00B0F0"/>
                  </a:solidFill>
                  <a:effectLst>
                    <a:outerShdw blurRad="38100" dist="38100" dir="2700000" algn="tl">
                      <a:srgbClr val="000000">
                        <a:alpha val="43137"/>
                      </a:srgbClr>
                    </a:outerShdw>
                  </a:effectLst>
                  <a:latin typeface="Broadway" pitchFamily="82" charset="0"/>
                  <a:ea typeface="DFPYeaSong-B5" pitchFamily="18" charset="-120"/>
                </a:rPr>
                <a:t>2</a:t>
              </a:r>
              <a:endParaRPr lang="zh-CN" altLang="en-US" sz="9600" b="1" i="1" dirty="0">
                <a:solidFill>
                  <a:srgbClr val="00B0F0"/>
                </a:solidFill>
                <a:effectLst>
                  <a:outerShdw blurRad="38100" dist="38100" dir="2700000" algn="tl">
                    <a:srgbClr val="000000">
                      <a:alpha val="43137"/>
                    </a:srgbClr>
                  </a:outerShdw>
                </a:effectLst>
                <a:latin typeface="Broadway" pitchFamily="82" charset="0"/>
                <a:ea typeface="DFPYeaSong-B5" pitchFamily="18" charset="-120"/>
              </a:endParaRPr>
            </a:p>
          </p:txBody>
        </p:sp>
      </p:grpSp>
      <p:sp>
        <p:nvSpPr>
          <p:cNvPr id="57" name="Text Box 44"/>
          <p:cNvSpPr txBox="1">
            <a:spLocks noChangeArrowheads="1"/>
          </p:cNvSpPr>
          <p:nvPr/>
        </p:nvSpPr>
        <p:spPr bwMode="auto">
          <a:xfrm>
            <a:off x="476854" y="2924944"/>
            <a:ext cx="5459814" cy="2419124"/>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dirty="0" smtClean="0"/>
              <a:t>现代</a:t>
            </a:r>
            <a:r>
              <a:rPr lang="zh-CN" altLang="en-US" dirty="0"/>
              <a:t>生活的快节奏和高压力使学习这种消费活动和其他的文化消费活动一样无可避免地呈现快餐化的趋向，微型学习以其便捷、快速、微量的特征适应了这种快餐风格，并在迎合现代人的学习口味的同时，建构新的学习价值观。这种价值观中自然也包含着对快乐学习的追求，学习文化活动无法漠视群体娱乐精神的存在，微型学习的娱乐品格正体现出一种“对学习者生命体验与志趣的尊重”。</a:t>
            </a:r>
          </a:p>
        </p:txBody>
      </p:sp>
      <p:pic>
        <p:nvPicPr>
          <p:cNvPr id="27" name="Picture 5" descr="http://baike.soso.com/p/20090708/20090708133544-1574870888.jpg"/>
          <p:cNvPicPr>
            <a:picLocks noChangeAspect="1" noChangeArrowheads="1"/>
          </p:cNvPicPr>
          <p:nvPr/>
        </p:nvPicPr>
        <p:blipFill rotWithShape="1">
          <a:blip r:embed="rId2">
            <a:extLst>
              <a:ext uri="{28A0092B-C50C-407E-A947-70E740481C1C}">
                <a14:useLocalDpi xmlns:a14="http://schemas.microsoft.com/office/drawing/2010/main" val="0"/>
              </a:ext>
            </a:extLst>
          </a:blip>
          <a:srcRect b="5775"/>
          <a:stretch/>
        </p:blipFill>
        <p:spPr bwMode="auto">
          <a:xfrm>
            <a:off x="5936667" y="3015654"/>
            <a:ext cx="3033713" cy="2261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44"/>
          <p:cNvSpPr txBox="1">
            <a:spLocks noChangeArrowheads="1"/>
          </p:cNvSpPr>
          <p:nvPr/>
        </p:nvSpPr>
        <p:spPr bwMode="auto">
          <a:xfrm>
            <a:off x="476854" y="1628800"/>
            <a:ext cx="8127594" cy="1421928"/>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dirty="0"/>
              <a:t>大众文化对微型学习形成与发展的作用尤其体现在“消费文化”、“快餐文化”和“娱乐文化”对学习的影响上。</a:t>
            </a:r>
          </a:p>
          <a:p>
            <a:r>
              <a:rPr lang="zh-CN" altLang="en-US" dirty="0"/>
              <a:t>新消费经济时代，微型媒体和微型内容可能延展出的长尾效应刺激了微型学习内容的生产和微型学习服务的供应</a:t>
            </a:r>
            <a:r>
              <a:rPr lang="zh-CN" altLang="en-US" dirty="0" smtClean="0"/>
              <a:t>。</a:t>
            </a:r>
            <a:endParaRPr lang="zh-CN" altLang="en-US" dirty="0"/>
          </a:p>
        </p:txBody>
      </p:sp>
    </p:spTree>
    <p:extLst>
      <p:ext uri="{BB962C8B-B14F-4D97-AF65-F5344CB8AC3E}">
        <p14:creationId xmlns:p14="http://schemas.microsoft.com/office/powerpoint/2010/main" val="3035091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300"/>
                                  </p:stCondLst>
                                  <p:childTnLst>
                                    <p:set>
                                      <p:cBhvr>
                                        <p:cTn id="6" dur="1" fill="hold">
                                          <p:stCondLst>
                                            <p:cond delay="0"/>
                                          </p:stCondLst>
                                        </p:cTn>
                                        <p:tgtEl>
                                          <p:spTgt spid="47"/>
                                        </p:tgtEl>
                                        <p:attrNameLst>
                                          <p:attrName>style.visibility</p:attrName>
                                        </p:attrNameLst>
                                      </p:cBhvr>
                                      <p:to>
                                        <p:strVal val="visible"/>
                                      </p:to>
                                    </p:set>
                                    <p:anim calcmode="lin" valueType="num">
                                      <p:cBhvr additive="base">
                                        <p:cTn id="7" dur="100" fill="hold"/>
                                        <p:tgtEl>
                                          <p:spTgt spid="47"/>
                                        </p:tgtEl>
                                        <p:attrNameLst>
                                          <p:attrName>ppt_x</p:attrName>
                                        </p:attrNameLst>
                                      </p:cBhvr>
                                      <p:tavLst>
                                        <p:tav tm="0">
                                          <p:val>
                                            <p:strVal val="1+#ppt_w/2"/>
                                          </p:val>
                                        </p:tav>
                                        <p:tav tm="100000">
                                          <p:val>
                                            <p:strVal val="#ppt_x"/>
                                          </p:val>
                                        </p:tav>
                                      </p:tavLst>
                                    </p:anim>
                                    <p:anim calcmode="lin" valueType="num">
                                      <p:cBhvr additive="base">
                                        <p:cTn id="8" dur="1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500" fill="hold"/>
                                        <p:tgtEl>
                                          <p:spTgt spid="28"/>
                                        </p:tgtEl>
                                        <p:attrNameLst>
                                          <p:attrName>ppt_w</p:attrName>
                                        </p:attrNameLst>
                                      </p:cBhvr>
                                      <p:tavLst>
                                        <p:tav tm="0">
                                          <p:val>
                                            <p:fltVal val="0"/>
                                          </p:val>
                                        </p:tav>
                                        <p:tav tm="100000">
                                          <p:val>
                                            <p:strVal val="#ppt_w"/>
                                          </p:val>
                                        </p:tav>
                                      </p:tavLst>
                                    </p:anim>
                                    <p:anim calcmode="lin" valueType="num">
                                      <p:cBhvr>
                                        <p:cTn id="14" dur="500" fill="hold"/>
                                        <p:tgtEl>
                                          <p:spTgt spid="28"/>
                                        </p:tgtEl>
                                        <p:attrNameLst>
                                          <p:attrName>ppt_h</p:attrName>
                                        </p:attrNameLst>
                                      </p:cBhvr>
                                      <p:tavLst>
                                        <p:tav tm="0">
                                          <p:val>
                                            <p:fltVal val="0"/>
                                          </p:val>
                                        </p:tav>
                                        <p:tav tm="100000">
                                          <p:val>
                                            <p:strVal val="#ppt_h"/>
                                          </p:val>
                                        </p:tav>
                                      </p:tavLst>
                                    </p:anim>
                                    <p:anim calcmode="lin" valueType="num">
                                      <p:cBhvr>
                                        <p:cTn id="15" dur="500" fill="hold"/>
                                        <p:tgtEl>
                                          <p:spTgt spid="28"/>
                                        </p:tgtEl>
                                        <p:attrNameLst>
                                          <p:attrName>ppt_x</p:attrName>
                                        </p:attrNameLst>
                                      </p:cBhvr>
                                      <p:tavLst>
                                        <p:tav tm="0">
                                          <p:val>
                                            <p:fltVal val="0.5"/>
                                          </p:val>
                                        </p:tav>
                                        <p:tav tm="100000">
                                          <p:val>
                                            <p:strVal val="#ppt_x"/>
                                          </p:val>
                                        </p:tav>
                                      </p:tavLst>
                                    </p:anim>
                                    <p:anim calcmode="lin" valueType="num">
                                      <p:cBhvr>
                                        <p:cTn id="16" dur="500" fill="hold"/>
                                        <p:tgtEl>
                                          <p:spTgt spid="28"/>
                                        </p:tgtEl>
                                        <p:attrNameLst>
                                          <p:attrName>ppt_y</p:attrName>
                                        </p:attrNameLst>
                                      </p:cBhvr>
                                      <p:tavLst>
                                        <p:tav tm="0">
                                          <p:val>
                                            <p:fltVal val="0.5"/>
                                          </p:val>
                                        </p:tav>
                                        <p:tav tm="100000">
                                          <p:val>
                                            <p:strVal val="#ppt_y"/>
                                          </p:val>
                                        </p:tav>
                                      </p:tavLst>
                                    </p:anim>
                                  </p:childTnLst>
                                </p:cTn>
                              </p:par>
                              <p:par>
                                <p:cTn id="17" presetID="6" presetClass="emph" presetSubtype="0" autoRev="1" fill="hold" grpId="1" nodeType="withEffect">
                                  <p:stCondLst>
                                    <p:cond delay="500"/>
                                  </p:stCondLst>
                                  <p:childTnLst>
                                    <p:animScale>
                                      <p:cBhvr>
                                        <p:cTn id="18" dur="150" fill="hold"/>
                                        <p:tgtEl>
                                          <p:spTgt spid="28"/>
                                        </p:tgtEl>
                                      </p:cBhvr>
                                      <p:by x="108000" y="108000"/>
                                    </p:animScale>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anim calcmode="lin" valueType="num">
                                      <p:cBhvr>
                                        <p:cTn id="23" dur="500" fill="hold"/>
                                        <p:tgtEl>
                                          <p:spTgt spid="57"/>
                                        </p:tgtEl>
                                        <p:attrNameLst>
                                          <p:attrName>ppt_w</p:attrName>
                                        </p:attrNameLst>
                                      </p:cBhvr>
                                      <p:tavLst>
                                        <p:tav tm="0">
                                          <p:val>
                                            <p:fltVal val="0"/>
                                          </p:val>
                                        </p:tav>
                                        <p:tav tm="100000">
                                          <p:val>
                                            <p:strVal val="#ppt_w"/>
                                          </p:val>
                                        </p:tav>
                                      </p:tavLst>
                                    </p:anim>
                                    <p:anim calcmode="lin" valueType="num">
                                      <p:cBhvr>
                                        <p:cTn id="24" dur="500" fill="hold"/>
                                        <p:tgtEl>
                                          <p:spTgt spid="57"/>
                                        </p:tgtEl>
                                        <p:attrNameLst>
                                          <p:attrName>ppt_h</p:attrName>
                                        </p:attrNameLst>
                                      </p:cBhvr>
                                      <p:tavLst>
                                        <p:tav tm="0">
                                          <p:val>
                                            <p:fltVal val="0"/>
                                          </p:val>
                                        </p:tav>
                                        <p:tav tm="100000">
                                          <p:val>
                                            <p:strVal val="#ppt_h"/>
                                          </p:val>
                                        </p:tav>
                                      </p:tavLst>
                                    </p:anim>
                                    <p:anim calcmode="lin" valueType="num">
                                      <p:cBhvr>
                                        <p:cTn id="25" dur="500" fill="hold"/>
                                        <p:tgtEl>
                                          <p:spTgt spid="57"/>
                                        </p:tgtEl>
                                        <p:attrNameLst>
                                          <p:attrName>ppt_x</p:attrName>
                                        </p:attrNameLst>
                                      </p:cBhvr>
                                      <p:tavLst>
                                        <p:tav tm="0">
                                          <p:val>
                                            <p:fltVal val="0.5"/>
                                          </p:val>
                                        </p:tav>
                                        <p:tav tm="100000">
                                          <p:val>
                                            <p:strVal val="#ppt_x"/>
                                          </p:val>
                                        </p:tav>
                                      </p:tavLst>
                                    </p:anim>
                                    <p:anim calcmode="lin" valueType="num">
                                      <p:cBhvr>
                                        <p:cTn id="26" dur="500" fill="hold"/>
                                        <p:tgtEl>
                                          <p:spTgt spid="57"/>
                                        </p:tgtEl>
                                        <p:attrNameLst>
                                          <p:attrName>ppt_y</p:attrName>
                                        </p:attrNameLst>
                                      </p:cBhvr>
                                      <p:tavLst>
                                        <p:tav tm="0">
                                          <p:val>
                                            <p:fltVal val="0.5"/>
                                          </p:val>
                                        </p:tav>
                                        <p:tav tm="100000">
                                          <p:val>
                                            <p:strVal val="#ppt_y"/>
                                          </p:val>
                                        </p:tav>
                                      </p:tavLst>
                                    </p:anim>
                                  </p:childTnLst>
                                </p:cTn>
                              </p:par>
                              <p:par>
                                <p:cTn id="27" presetID="6" presetClass="emph" presetSubtype="0" autoRev="1" fill="hold" grpId="1" nodeType="withEffect">
                                  <p:stCondLst>
                                    <p:cond delay="500"/>
                                  </p:stCondLst>
                                  <p:childTnLst>
                                    <p:animScale>
                                      <p:cBhvr>
                                        <p:cTn id="28" dur="150" fill="hold"/>
                                        <p:tgtEl>
                                          <p:spTgt spid="57"/>
                                        </p:tgtEl>
                                      </p:cBhvr>
                                      <p:by x="108000" y="108000"/>
                                    </p:animScale>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28" grpId="0"/>
      <p:bldP spid="28"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 descr="http://img001.photo.21cn.com/photos/album/20121206/o/917BCFA3E1E12703A9E55715331EC42F.jpg"/>
          <p:cNvPicPr>
            <a:picLocks noChangeAspect="1" noChangeArrowheads="1"/>
          </p:cNvPicPr>
          <p:nvPr/>
        </p:nvPicPr>
        <p:blipFill>
          <a:blip r:embed="rId2">
            <a:clrChange>
              <a:clrFrom>
                <a:srgbClr val="CCCCCC"/>
              </a:clrFrom>
              <a:clrTo>
                <a:srgbClr val="CCCCCC">
                  <a:alpha val="0"/>
                </a:srgbClr>
              </a:clrTo>
            </a:clrChange>
            <a:extLst>
              <a:ext uri="{28A0092B-C50C-407E-A947-70E740481C1C}">
                <a14:useLocalDpi xmlns:a14="http://schemas.microsoft.com/office/drawing/2010/main" val="0"/>
              </a:ext>
            </a:extLst>
          </a:blip>
          <a:srcRect/>
          <a:stretch>
            <a:fillRect/>
          </a:stretch>
        </p:blipFill>
        <p:spPr bwMode="auto">
          <a:xfrm>
            <a:off x="5508104" y="2708920"/>
            <a:ext cx="3552750" cy="319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smtClean="0">
                <a:latin typeface="Arial Unicode MS" pitchFamily="34" charset="-122"/>
                <a:ea typeface="Arial Unicode MS" pitchFamily="34" charset="-122"/>
                <a:cs typeface="Arial Unicode MS" pitchFamily="34" charset="-122"/>
              </a:rPr>
              <a:t>3</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a:solidFill>
                  <a:srgbClr val="00B0F0"/>
                </a:solidFill>
                <a:latin typeface="微软雅黑" pitchFamily="34" charset="-122"/>
                <a:ea typeface="微软雅黑" pitchFamily="34" charset="-122"/>
              </a:rPr>
              <a:t>理念</a:t>
            </a:r>
          </a:p>
        </p:txBody>
      </p:sp>
      <p:sp>
        <p:nvSpPr>
          <p:cNvPr id="45" name="TextBox 44"/>
          <p:cNvSpPr txBox="1">
            <a:spLocks noChangeArrowheads="1"/>
          </p:cNvSpPr>
          <p:nvPr/>
        </p:nvSpPr>
        <p:spPr bwMode="auto">
          <a:xfrm>
            <a:off x="1115617" y="1813095"/>
            <a:ext cx="7710760" cy="679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pPr>
            <a:r>
              <a:rPr lang="zh-CN" altLang="en-US" sz="1600" dirty="0">
                <a:solidFill>
                  <a:schemeClr val="bg1">
                    <a:lumMod val="50000"/>
                  </a:schemeClr>
                </a:solidFill>
                <a:latin typeface="微软雅黑" pitchFamily="34" charset="-122"/>
                <a:ea typeface="微软雅黑" pitchFamily="34" charset="-122"/>
              </a:rPr>
              <a:t>微型学习（</a:t>
            </a:r>
            <a:r>
              <a:rPr lang="en-US" altLang="zh-CN" sz="1600" dirty="0" err="1">
                <a:solidFill>
                  <a:schemeClr val="bg1">
                    <a:lumMod val="50000"/>
                  </a:schemeClr>
                </a:solidFill>
                <a:latin typeface="微软雅黑" pitchFamily="34" charset="-122"/>
                <a:ea typeface="微软雅黑" pitchFamily="34" charset="-122"/>
              </a:rPr>
              <a:t>Microlearning</a:t>
            </a:r>
            <a:r>
              <a:rPr lang="zh-CN" altLang="en-US" sz="1600" dirty="0">
                <a:solidFill>
                  <a:schemeClr val="bg1">
                    <a:lumMod val="50000"/>
                  </a:schemeClr>
                </a:solidFill>
                <a:latin typeface="微软雅黑" pitchFamily="34" charset="-122"/>
                <a:ea typeface="微软雅黑" pitchFamily="34" charset="-122"/>
              </a:rPr>
              <a:t>）被看作是新的学习环境下实现非正式学习的一种实用模式。它的出现与学习媒介终端和内容的微型化有着密切的联系。</a:t>
            </a:r>
          </a:p>
        </p:txBody>
      </p:sp>
      <p:sp>
        <p:nvSpPr>
          <p:cNvPr id="36" name="TextBox 35"/>
          <p:cNvSpPr txBox="1">
            <a:spLocks noChangeArrowheads="1"/>
          </p:cNvSpPr>
          <p:nvPr/>
        </p:nvSpPr>
        <p:spPr bwMode="auto">
          <a:xfrm>
            <a:off x="1115616" y="2982431"/>
            <a:ext cx="4367200"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lnSpc>
                <a:spcPct val="125000"/>
              </a:lnSpc>
            </a:pPr>
            <a:r>
              <a:rPr lang="zh-CN" altLang="en-US" sz="1600" dirty="0">
                <a:solidFill>
                  <a:schemeClr val="bg1">
                    <a:lumMod val="50000"/>
                  </a:schemeClr>
                </a:solidFill>
                <a:latin typeface="微软雅黑" pitchFamily="34" charset="-122"/>
                <a:ea typeface="微软雅黑" pitchFamily="34" charset="-122"/>
              </a:rPr>
              <a:t>对其更全面的认识是理解其英文原词中“</a:t>
            </a:r>
            <a:r>
              <a:rPr lang="en-US" altLang="zh-CN" sz="1600" dirty="0">
                <a:solidFill>
                  <a:schemeClr val="bg1">
                    <a:lumMod val="50000"/>
                  </a:schemeClr>
                </a:solidFill>
                <a:latin typeface="微软雅黑" pitchFamily="34" charset="-122"/>
                <a:ea typeface="微软雅黑" pitchFamily="34" charset="-122"/>
              </a:rPr>
              <a:t>Micro”</a:t>
            </a:r>
            <a:r>
              <a:rPr lang="zh-CN" altLang="en-US" sz="1600" dirty="0">
                <a:solidFill>
                  <a:schemeClr val="bg1">
                    <a:lumMod val="50000"/>
                  </a:schemeClr>
                </a:solidFill>
                <a:latin typeface="微软雅黑" pitchFamily="34" charset="-122"/>
                <a:ea typeface="微软雅黑" pitchFamily="34" charset="-122"/>
              </a:rPr>
              <a:t>所具有的微、小、轻、快等多个含义，</a:t>
            </a:r>
            <a:r>
              <a:rPr lang="en-US" altLang="zh-CN" sz="1600" dirty="0">
                <a:solidFill>
                  <a:schemeClr val="bg1">
                    <a:lumMod val="50000"/>
                  </a:schemeClr>
                </a:solidFill>
                <a:latin typeface="微软雅黑" pitchFamily="34" charset="-122"/>
                <a:ea typeface="微软雅黑" pitchFamily="34" charset="-122"/>
              </a:rPr>
              <a:t>Micro </a:t>
            </a:r>
            <a:r>
              <a:rPr lang="zh-CN" altLang="en-US" sz="1600" dirty="0">
                <a:solidFill>
                  <a:schemeClr val="bg1">
                    <a:lumMod val="50000"/>
                  </a:schemeClr>
                </a:solidFill>
                <a:latin typeface="微软雅黑" pitchFamily="34" charset="-122"/>
                <a:ea typeface="微软雅黑" pitchFamily="34" charset="-122"/>
              </a:rPr>
              <a:t>既表示学习内容组块的知识含量，也蕴含对这种学习的品性格调特征的描述；因此微型学习也被描述为通过轻便的学习媒体设备轻易地获取、存储、生产和流通微小的学习组块，并在轻松的心态中获得一种轻快的乃至附有一定娱乐性的学习体验</a:t>
            </a:r>
          </a:p>
        </p:txBody>
      </p:sp>
    </p:spTree>
    <p:extLst>
      <p:ext uri="{BB962C8B-B14F-4D97-AF65-F5344CB8AC3E}">
        <p14:creationId xmlns:p14="http://schemas.microsoft.com/office/powerpoint/2010/main" val="153318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
                                        <p:tgtEl>
                                          <p:spTgt spid="11"/>
                                        </p:tgtEl>
                                      </p:cBhvr>
                                    </p:animEffect>
                                  </p:childTnLst>
                                </p:cTn>
                              </p:par>
                              <p:par>
                                <p:cTn id="8" presetID="2" presetClass="entr" presetSubtype="8" fill="hold" grpId="0" nodeType="withEffect">
                                  <p:stCondLst>
                                    <p:cond delay="1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200" fill="hold"/>
                                        <p:tgtEl>
                                          <p:spTgt spid="14"/>
                                        </p:tgtEl>
                                        <p:attrNameLst>
                                          <p:attrName>ppt_x</p:attrName>
                                        </p:attrNameLst>
                                      </p:cBhvr>
                                      <p:tavLst>
                                        <p:tav tm="0">
                                          <p:val>
                                            <p:strVal val="0-#ppt_w/2"/>
                                          </p:val>
                                        </p:tav>
                                        <p:tav tm="100000">
                                          <p:val>
                                            <p:strVal val="#ppt_x"/>
                                          </p:val>
                                        </p:tav>
                                      </p:tavLst>
                                    </p:anim>
                                    <p:anim calcmode="lin" valueType="num">
                                      <p:cBhvr additive="base">
                                        <p:cTn id="11" dur="200" fill="hold"/>
                                        <p:tgtEl>
                                          <p:spTgt spid="14"/>
                                        </p:tgtEl>
                                        <p:attrNameLst>
                                          <p:attrName>ppt_y</p:attrName>
                                        </p:attrNameLst>
                                      </p:cBhvr>
                                      <p:tavLst>
                                        <p:tav tm="0">
                                          <p:val>
                                            <p:strVal val="#ppt_y"/>
                                          </p:val>
                                        </p:tav>
                                        <p:tav tm="100000">
                                          <p:val>
                                            <p:strVal val="#ppt_y"/>
                                          </p:val>
                                        </p:tav>
                                      </p:tavLst>
                                    </p:anim>
                                  </p:childTnLst>
                                </p:cTn>
                              </p:par>
                            </p:childTnLst>
                          </p:cTn>
                        </p:par>
                        <p:par>
                          <p:cTn id="12" fill="hold">
                            <p:stCondLst>
                              <p:cond delay="3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wipe(left)">
                                      <p:cBhvr>
                                        <p:cTn id="22" dur="500"/>
                                        <p:tgtEl>
                                          <p:spTgt spid="45"/>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wipe(left)">
                                      <p:cBhvr>
                                        <p:cTn id="26" dur="500"/>
                                        <p:tgtEl>
                                          <p:spTgt spid="36"/>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4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smtClean="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a:latin typeface="Arial Unicode MS" pitchFamily="34" charset="-122"/>
                <a:ea typeface="Arial Unicode MS" pitchFamily="34" charset="-122"/>
                <a:cs typeface="Arial Unicode MS" pitchFamily="34" charset="-122"/>
              </a:rPr>
              <a:t>4</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a:solidFill>
                  <a:srgbClr val="00B0F0"/>
                </a:solidFill>
                <a:latin typeface="微软雅黑" pitchFamily="34" charset="-122"/>
                <a:ea typeface="微软雅黑" pitchFamily="34" charset="-122"/>
              </a:rPr>
              <a:t>特点</a:t>
            </a:r>
            <a:r>
              <a:rPr lang="zh-CN" altLang="en-US" dirty="0" smtClean="0">
                <a:solidFill>
                  <a:srgbClr val="00B0F0"/>
                </a:solidFill>
                <a:latin typeface="微软雅黑" pitchFamily="34" charset="-122"/>
                <a:ea typeface="微软雅黑" pitchFamily="34" charset="-122"/>
              </a:rPr>
              <a:t> </a:t>
            </a:r>
            <a:endParaRPr lang="zh-CN" altLang="en-US" dirty="0">
              <a:solidFill>
                <a:srgbClr val="00B0F0"/>
              </a:solidFill>
              <a:latin typeface="微软雅黑" pitchFamily="34" charset="-122"/>
              <a:ea typeface="微软雅黑" pitchFamily="34" charset="-122"/>
            </a:endParaRPr>
          </a:p>
        </p:txBody>
      </p:sp>
      <p:sp>
        <p:nvSpPr>
          <p:cNvPr id="44" name="Text Box 44"/>
          <p:cNvSpPr txBox="1">
            <a:spLocks noChangeArrowheads="1"/>
          </p:cNvSpPr>
          <p:nvPr/>
        </p:nvSpPr>
        <p:spPr bwMode="auto">
          <a:xfrm>
            <a:off x="935596" y="1641223"/>
            <a:ext cx="7596844" cy="308392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dirty="0"/>
              <a:t>（</a:t>
            </a:r>
            <a:r>
              <a:rPr lang="en-US" altLang="zh-CN" dirty="0"/>
              <a:t>1</a:t>
            </a:r>
            <a:r>
              <a:rPr lang="zh-CN" altLang="en-US" dirty="0"/>
              <a:t>）学习内容是零散的、片段性的。微型学习要求学习内容都是小片段的，微小的信息单元，这样才有利于对于内容的接受、存储和流通。</a:t>
            </a:r>
          </a:p>
          <a:p>
            <a:r>
              <a:rPr lang="zh-CN" altLang="en-US" dirty="0"/>
              <a:t>（</a:t>
            </a:r>
            <a:r>
              <a:rPr lang="en-US" altLang="zh-CN" dirty="0"/>
              <a:t>2</a:t>
            </a:r>
            <a:r>
              <a:rPr lang="zh-CN" altLang="en-US" dirty="0"/>
              <a:t>）学习时间是短而且分散的。微型学习要求学习时间是相对较短的，并且灵活散布于日常生活的空隙时间中。</a:t>
            </a:r>
          </a:p>
          <a:p>
            <a:r>
              <a:rPr lang="zh-CN" altLang="en-US" dirty="0"/>
              <a:t>（</a:t>
            </a:r>
            <a:r>
              <a:rPr lang="en-US" altLang="zh-CN" dirty="0"/>
              <a:t>3</a:t>
            </a:r>
            <a:r>
              <a:rPr lang="zh-CN" altLang="en-US" dirty="0"/>
              <a:t>）学习媒介是多样的。微型学习的媒介充分采用了当前先进的数字媒体技术产品，适应了多种需求。</a:t>
            </a:r>
          </a:p>
          <a:p>
            <a:r>
              <a:rPr lang="zh-CN" altLang="en-US" dirty="0"/>
              <a:t>（</a:t>
            </a:r>
            <a:r>
              <a:rPr lang="en-US" altLang="zh-CN" dirty="0"/>
              <a:t>4</a:t>
            </a:r>
            <a:r>
              <a:rPr lang="zh-CN" altLang="en-US" dirty="0"/>
              <a:t>）学习的个性化。微型学习采用多种媒介，并且学习时间、内容、方法、地点等都是由学习者自己选择和决定的。</a:t>
            </a:r>
          </a:p>
          <a:p>
            <a:endParaRPr lang="en-US" altLang="zh-CN" b="1" dirty="0">
              <a:solidFill>
                <a:srgbClr val="00B0F0"/>
              </a:solidFill>
            </a:endParaRPr>
          </a:p>
        </p:txBody>
      </p:sp>
      <p:pic>
        <p:nvPicPr>
          <p:cNvPr id="15" name="图片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02" y="4682944"/>
            <a:ext cx="1591631" cy="1591631"/>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6910" y="4934737"/>
            <a:ext cx="1088043" cy="1088043"/>
          </a:xfrm>
          <a:prstGeom prst="rect">
            <a:avLst/>
          </a:prstGeom>
        </p:spPr>
      </p:pic>
      <p:pic>
        <p:nvPicPr>
          <p:cNvPr id="17" name="图片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849" y="4869160"/>
            <a:ext cx="952500" cy="1219200"/>
          </a:xfrm>
          <a:prstGeom prst="rect">
            <a:avLst/>
          </a:prstGeom>
        </p:spPr>
      </p:pic>
      <p:grpSp>
        <p:nvGrpSpPr>
          <p:cNvPr id="21" name="组合 20"/>
          <p:cNvGrpSpPr/>
          <p:nvPr/>
        </p:nvGrpSpPr>
        <p:grpSpPr>
          <a:xfrm>
            <a:off x="6430516" y="4799226"/>
            <a:ext cx="1971953" cy="1686668"/>
            <a:chOff x="6430516" y="4799226"/>
            <a:chExt cx="1971953" cy="1686668"/>
          </a:xfrm>
        </p:grpSpPr>
        <p:pic>
          <p:nvPicPr>
            <p:cNvPr id="18" name="图片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17909" y="5195203"/>
              <a:ext cx="228600" cy="228600"/>
            </a:xfrm>
            <a:prstGeom prst="rect">
              <a:avLst/>
            </a:prstGeom>
          </p:spPr>
        </p:pic>
        <p:pic>
          <p:nvPicPr>
            <p:cNvPr id="30" name="图片 2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8144" y="5715546"/>
              <a:ext cx="228600" cy="228600"/>
            </a:xfrm>
            <a:prstGeom prst="rect">
              <a:avLst/>
            </a:prstGeom>
          </p:spPr>
        </p:pic>
        <p:pic>
          <p:nvPicPr>
            <p:cNvPr id="31" name="图片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0516" y="5690503"/>
              <a:ext cx="228600" cy="228600"/>
            </a:xfrm>
            <a:prstGeom prst="rect">
              <a:avLst/>
            </a:prstGeom>
          </p:spPr>
        </p:pic>
        <p:pic>
          <p:nvPicPr>
            <p:cNvPr id="32" name="图片 3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05234" y="5119003"/>
              <a:ext cx="228600" cy="228600"/>
            </a:xfrm>
            <a:prstGeom prst="rect">
              <a:avLst/>
            </a:prstGeom>
          </p:spPr>
        </p:pic>
        <p:pic>
          <p:nvPicPr>
            <p:cNvPr id="33" name="图片 3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6163" y="5595061"/>
              <a:ext cx="228600" cy="228600"/>
            </a:xfrm>
            <a:prstGeom prst="rect">
              <a:avLst/>
            </a:prstGeom>
          </p:spPr>
        </p:pic>
        <p:pic>
          <p:nvPicPr>
            <p:cNvPr id="34" name="图片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74370" y="6257294"/>
              <a:ext cx="228600" cy="228600"/>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6540" y="6028694"/>
              <a:ext cx="228600" cy="228600"/>
            </a:xfrm>
            <a:prstGeom prst="rect">
              <a:avLst/>
            </a:prstGeom>
          </p:spPr>
        </p:pic>
        <p:pic>
          <p:nvPicPr>
            <p:cNvPr id="42" name="图片 4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1440" y="5195203"/>
              <a:ext cx="228600" cy="228600"/>
            </a:xfrm>
            <a:prstGeom prst="rect">
              <a:avLst/>
            </a:prstGeom>
          </p:spPr>
        </p:pic>
        <p:pic>
          <p:nvPicPr>
            <p:cNvPr id="43" name="图片 4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73869" y="5716092"/>
              <a:ext cx="228600" cy="228600"/>
            </a:xfrm>
            <a:prstGeom prst="rect">
              <a:avLst/>
            </a:prstGeom>
          </p:spPr>
        </p:pic>
        <p:pic>
          <p:nvPicPr>
            <p:cNvPr id="45" name="图片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4045" y="4799226"/>
              <a:ext cx="228600" cy="228600"/>
            </a:xfrm>
            <a:prstGeom prst="rect">
              <a:avLst/>
            </a:prstGeom>
          </p:spPr>
        </p:pic>
        <p:pic>
          <p:nvPicPr>
            <p:cNvPr id="47" name="图片 4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44783" y="6109603"/>
              <a:ext cx="228600" cy="228600"/>
            </a:xfrm>
            <a:prstGeom prst="rect">
              <a:avLst/>
            </a:prstGeom>
          </p:spPr>
        </p:pic>
        <p:pic>
          <p:nvPicPr>
            <p:cNvPr id="48" name="图片 4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359" y="4907260"/>
              <a:ext cx="228600" cy="228600"/>
            </a:xfrm>
            <a:prstGeom prst="rect">
              <a:avLst/>
            </a:prstGeom>
          </p:spPr>
        </p:pic>
      </p:grpSp>
    </p:spTree>
    <p:extLst>
      <p:ext uri="{BB962C8B-B14F-4D97-AF65-F5344CB8AC3E}">
        <p14:creationId xmlns:p14="http://schemas.microsoft.com/office/powerpoint/2010/main" val="2240274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
                                        <p:tgtEl>
                                          <p:spTgt spid="11"/>
                                        </p:tgtEl>
                                      </p:cBhvr>
                                    </p:animEffect>
                                  </p:childTnLst>
                                </p:cTn>
                              </p:par>
                              <p:par>
                                <p:cTn id="8" presetID="2" presetClass="entr" presetSubtype="8" fill="hold" grpId="0" nodeType="withEffect">
                                  <p:stCondLst>
                                    <p:cond delay="1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200" fill="hold"/>
                                        <p:tgtEl>
                                          <p:spTgt spid="14"/>
                                        </p:tgtEl>
                                        <p:attrNameLst>
                                          <p:attrName>ppt_x</p:attrName>
                                        </p:attrNameLst>
                                      </p:cBhvr>
                                      <p:tavLst>
                                        <p:tav tm="0">
                                          <p:val>
                                            <p:strVal val="0-#ppt_w/2"/>
                                          </p:val>
                                        </p:tav>
                                        <p:tav tm="100000">
                                          <p:val>
                                            <p:strVal val="#ppt_x"/>
                                          </p:val>
                                        </p:tav>
                                      </p:tavLst>
                                    </p:anim>
                                    <p:anim calcmode="lin" valueType="num">
                                      <p:cBhvr additive="base">
                                        <p:cTn id="11" dur="200" fill="hold"/>
                                        <p:tgtEl>
                                          <p:spTgt spid="14"/>
                                        </p:tgtEl>
                                        <p:attrNameLst>
                                          <p:attrName>ppt_y</p:attrName>
                                        </p:attrNameLst>
                                      </p:cBhvr>
                                      <p:tavLst>
                                        <p:tav tm="0">
                                          <p:val>
                                            <p:strVal val="#ppt_y"/>
                                          </p:val>
                                        </p:tav>
                                        <p:tav tm="100000">
                                          <p:val>
                                            <p:strVal val="#ppt_y"/>
                                          </p:val>
                                        </p:tav>
                                      </p:tavLst>
                                    </p:anim>
                                  </p:childTnLst>
                                </p:cTn>
                              </p:par>
                            </p:childTnLst>
                          </p:cTn>
                        </p:par>
                        <p:par>
                          <p:cTn id="12" fill="hold">
                            <p:stCondLst>
                              <p:cond delay="3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7"/>
          <p:cNvSpPr>
            <a:spLocks/>
          </p:cNvSpPr>
          <p:nvPr/>
        </p:nvSpPr>
        <p:spPr bwMode="auto">
          <a:xfrm>
            <a:off x="1522376" y="217047"/>
            <a:ext cx="2124000" cy="468000"/>
          </a:xfrm>
          <a:prstGeom prst="parallelogram">
            <a:avLst>
              <a:gd name="adj" fmla="val 43830"/>
            </a:avLst>
          </a:prstGeom>
          <a:gradFill>
            <a:gsLst>
              <a:gs pos="33000">
                <a:srgbClr val="2676FF">
                  <a:lumMod val="60000"/>
                  <a:lumOff val="40000"/>
                </a:srgbClr>
              </a:gs>
              <a:gs pos="100000">
                <a:srgbClr val="2676FF"/>
              </a:gs>
            </a:gsLst>
            <a:lin ang="5400000" scaled="0"/>
          </a:gradFill>
          <a:ln w="3175" cap="flat" cmpd="sng" algn="ctr">
            <a:solidFill>
              <a:srgbClr val="D7D7D7"/>
            </a:solidFill>
            <a:prstDash val="solid"/>
          </a:ln>
          <a:effectLst>
            <a:outerShdw blurRad="50800" dist="38100" dir="5400000" algn="t" rotWithShape="0">
              <a:prstClr val="black">
                <a:alpha val="40000"/>
              </a:prstClr>
            </a:outerShdw>
          </a:effectLst>
          <a:extLst/>
        </p:spPr>
        <p:txBody>
          <a:bodyPr lIns="0" rIns="0" anchor="ctr"/>
          <a:lstStyle/>
          <a:p>
            <a:pPr marR="0" lvl="0" indent="0" algn="ctr" fontAlgn="auto">
              <a:lnSpc>
                <a:spcPct val="100000"/>
              </a:lnSpc>
              <a:spcBef>
                <a:spcPts val="0"/>
              </a:spcBef>
              <a:spcAft>
                <a:spcPts val="0"/>
              </a:spcAft>
              <a:buClrTx/>
              <a:buSzTx/>
              <a:buFontTx/>
              <a:buNone/>
              <a:tabLst/>
            </a:pPr>
            <a:r>
              <a:rPr lang="zh-CN" altLang="en-US" sz="2000" kern="0" dirty="0" smtClean="0">
                <a:solidFill>
                  <a:sysClr val="window" lastClr="FFFFFF"/>
                </a:solidFill>
                <a:latin typeface="Impact" pitchFamily="34" charset="0"/>
                <a:ea typeface="微软雅黑" pitchFamily="34" charset="-122"/>
              </a:rPr>
              <a:t>微型学习</a:t>
            </a:r>
            <a:endParaRPr kumimoji="0" lang="zh-CN" altLang="en-US" sz="2000" i="0" u="none" strike="noStrike" kern="0" cap="none" spc="0" normalizeH="0" baseline="0" dirty="0">
              <a:ln>
                <a:noFill/>
              </a:ln>
              <a:solidFill>
                <a:sysClr val="window" lastClr="FFFFFF"/>
              </a:solidFill>
              <a:effectLst/>
              <a:uLnTx/>
              <a:uFillTx/>
              <a:latin typeface="Impact" pitchFamily="34" charset="0"/>
              <a:ea typeface="微软雅黑" pitchFamily="34" charset="-122"/>
            </a:endParaRPr>
          </a:p>
        </p:txBody>
      </p:sp>
      <p:sp>
        <p:nvSpPr>
          <p:cNvPr id="5" name="Freeform 7"/>
          <p:cNvSpPr>
            <a:spLocks/>
          </p:cNvSpPr>
          <p:nvPr/>
        </p:nvSpPr>
        <p:spPr bwMode="auto">
          <a:xfrm>
            <a:off x="1346160" y="217048"/>
            <a:ext cx="333879" cy="467999"/>
          </a:xfrm>
          <a:prstGeom prst="parallelogram">
            <a:avLst>
              <a:gd name="adj" fmla="val 67046"/>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6" name="Freeform 7"/>
          <p:cNvSpPr>
            <a:spLocks/>
          </p:cNvSpPr>
          <p:nvPr/>
        </p:nvSpPr>
        <p:spPr bwMode="auto">
          <a:xfrm>
            <a:off x="7453524" y="217047"/>
            <a:ext cx="333879" cy="467999"/>
          </a:xfrm>
          <a:prstGeom prst="parallelogram">
            <a:avLst>
              <a:gd name="adj" fmla="val 67046"/>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7" name="Freeform 7"/>
          <p:cNvSpPr>
            <a:spLocks/>
          </p:cNvSpPr>
          <p:nvPr/>
        </p:nvSpPr>
        <p:spPr bwMode="auto">
          <a:xfrm>
            <a:off x="7620464" y="404664"/>
            <a:ext cx="371916" cy="280384"/>
          </a:xfrm>
          <a:prstGeom prst="parallelogram">
            <a:avLst>
              <a:gd name="adj" fmla="val 8141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sp>
        <p:nvSpPr>
          <p:cNvPr id="8" name="Freeform 7"/>
          <p:cNvSpPr>
            <a:spLocks/>
          </p:cNvSpPr>
          <p:nvPr/>
        </p:nvSpPr>
        <p:spPr bwMode="auto">
          <a:xfrm>
            <a:off x="1206000" y="217049"/>
            <a:ext cx="153931" cy="467999"/>
          </a:xfrm>
          <a:prstGeom prst="parallelogram">
            <a:avLst>
              <a:gd name="adj" fmla="val 40045"/>
            </a:avLst>
          </a:prstGeom>
          <a:ln>
            <a:headEnd/>
            <a:tailEnd/>
          </a:ln>
        </p:spPr>
        <p:style>
          <a:lnRef idx="1">
            <a:schemeClr val="accent5"/>
          </a:lnRef>
          <a:fillRef idx="2">
            <a:schemeClr val="accent5"/>
          </a:fillRef>
          <a:effectRef idx="1">
            <a:schemeClr val="accent5"/>
          </a:effectRef>
          <a:fontRef idx="minor">
            <a:schemeClr val="dk1"/>
          </a:fontRef>
        </p:style>
        <p:txBody>
          <a:bodyPr/>
          <a:lstStyle/>
          <a:p>
            <a:pPr lvl="0"/>
            <a:endParaRPr lang="zh-CN" altLang="en-US" i="1" dirty="0">
              <a:solidFill>
                <a:schemeClr val="dk1"/>
              </a:solidFill>
              <a:effectLst>
                <a:outerShdw blurRad="38100" dist="38100" dir="2700000" algn="tl">
                  <a:srgbClr val="000000">
                    <a:alpha val="43137"/>
                  </a:srgbClr>
                </a:outerShdw>
              </a:effectLst>
              <a:latin typeface="Broadway BT" pitchFamily="82" charset="0"/>
            </a:endParaRPr>
          </a:p>
        </p:txBody>
      </p:sp>
      <p:sp>
        <p:nvSpPr>
          <p:cNvPr id="9" name="矩形 8"/>
          <p:cNvSpPr/>
          <p:nvPr/>
        </p:nvSpPr>
        <p:spPr>
          <a:xfrm>
            <a:off x="1115616" y="217049"/>
            <a:ext cx="45719" cy="4680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 name="Freeform 7"/>
          <p:cNvSpPr>
            <a:spLocks/>
          </p:cNvSpPr>
          <p:nvPr/>
        </p:nvSpPr>
        <p:spPr bwMode="auto">
          <a:xfrm>
            <a:off x="7830000" y="637200"/>
            <a:ext cx="360040" cy="45719"/>
          </a:xfrm>
          <a:prstGeom prst="parallelogram">
            <a:avLst>
              <a:gd name="adj" fmla="val 43830"/>
            </a:avLst>
          </a:prstGeom>
          <a:gradFill>
            <a:gsLst>
              <a:gs pos="100000">
                <a:sysClr val="window" lastClr="FFFFFF">
                  <a:lumMod val="85000"/>
                </a:sysClr>
              </a:gs>
              <a:gs pos="0">
                <a:sysClr val="window" lastClr="FFFFFF">
                  <a:lumMod val="50000"/>
                </a:sysClr>
              </a:gs>
            </a:gsLst>
            <a:lin ang="16200000" scaled="0"/>
          </a:gradFill>
          <a:ln w="9525" cap="rnd">
            <a:solidFill>
              <a:srgbClr val="E6E6E6"/>
            </a:solidFill>
            <a:prstDash val="solid"/>
            <a:round/>
            <a:headEnd/>
            <a:tailEnd/>
          </a:ln>
          <a:effectLst>
            <a:outerShdw blurRad="50800" dist="38100" dir="2700000" algn="tl" rotWithShape="0">
              <a:prstClr val="black">
                <a:alpha val="40000"/>
              </a:prstClr>
            </a:outerShdw>
          </a:effectLst>
          <a:extLst/>
        </p:spPr>
        <p:txBody>
          <a:bodyPr vert="horz" anchor="ctr"/>
          <a:lstStyle/>
          <a:p>
            <a:pPr algn="ctr"/>
            <a:endParaRPr lang="zh-CN" altLang="en-US" sz="2000" kern="0" dirty="0">
              <a:solidFill>
                <a:sysClr val="window" lastClr="FFFFFF"/>
              </a:solidFill>
              <a:latin typeface="微软雅黑" pitchFamily="34" charset="-122"/>
              <a:ea typeface="微软雅黑" pitchFamily="34" charset="-122"/>
            </a:endParaRPr>
          </a:p>
        </p:txBody>
      </p:sp>
      <p:grpSp>
        <p:nvGrpSpPr>
          <p:cNvPr id="11" name="组合 10"/>
          <p:cNvGrpSpPr/>
          <p:nvPr/>
        </p:nvGrpSpPr>
        <p:grpSpPr>
          <a:xfrm>
            <a:off x="1404664" y="637200"/>
            <a:ext cx="6048860" cy="541568"/>
            <a:chOff x="3131840" y="5767752"/>
            <a:chExt cx="5831632" cy="541568"/>
          </a:xfrm>
        </p:grpSpPr>
        <p:cxnSp>
          <p:nvCxnSpPr>
            <p:cNvPr id="12" name="直接连接符 11"/>
            <p:cNvCxnSpPr/>
            <p:nvPr/>
          </p:nvCxnSpPr>
          <p:spPr>
            <a:xfrm flipH="1">
              <a:off x="3131840" y="6309320"/>
              <a:ext cx="5831632" cy="0"/>
            </a:xfrm>
            <a:prstGeom prst="line">
              <a:avLst/>
            </a:prstGeom>
            <a:ln>
              <a:solidFill>
                <a:srgbClr val="01BCFF"/>
              </a:solidFill>
              <a:headEnd type="diamond" w="lg" len="lg"/>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3131840" y="5767752"/>
              <a:ext cx="265486" cy="541568"/>
            </a:xfrm>
            <a:prstGeom prst="line">
              <a:avLst/>
            </a:prstGeom>
            <a:ln>
              <a:solidFill>
                <a:srgbClr val="01BCFF"/>
              </a:solidFill>
              <a:headEnd w="lg" len="lg"/>
              <a:tailEnd type="oval"/>
            </a:ln>
          </p:spPr>
          <p:style>
            <a:lnRef idx="1">
              <a:schemeClr val="accent1"/>
            </a:lnRef>
            <a:fillRef idx="0">
              <a:schemeClr val="accent1"/>
            </a:fillRef>
            <a:effectRef idx="0">
              <a:schemeClr val="accent1"/>
            </a:effectRef>
            <a:fontRef idx="minor">
              <a:schemeClr val="tx1"/>
            </a:fontRef>
          </p:style>
        </p:cxnSp>
      </p:grpSp>
      <p:sp>
        <p:nvSpPr>
          <p:cNvPr id="14" name="椭圆 13"/>
          <p:cNvSpPr/>
          <p:nvPr/>
        </p:nvSpPr>
        <p:spPr>
          <a:xfrm>
            <a:off x="1593160" y="1052768"/>
            <a:ext cx="288000" cy="288000"/>
          </a:xfrm>
          <a:prstGeom prst="ellipse">
            <a:avLst/>
          </a:prstGeom>
          <a:solidFill>
            <a:srgbClr val="01BCFF"/>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 tIns="10800" rIns="18000" bIns="10800" rtlCol="0" anchor="ctr"/>
          <a:lstStyle/>
          <a:p>
            <a:pPr algn="ctr"/>
            <a:r>
              <a:rPr lang="en-US" altLang="zh-CN" dirty="0" smtClean="0">
                <a:latin typeface="Arial Unicode MS" pitchFamily="34" charset="-122"/>
                <a:ea typeface="Arial Unicode MS" pitchFamily="34" charset="-122"/>
                <a:cs typeface="Arial Unicode MS" pitchFamily="34" charset="-122"/>
              </a:rPr>
              <a:t>5</a:t>
            </a:r>
            <a:endParaRPr lang="zh-CN" altLang="en-US" dirty="0">
              <a:latin typeface="Arial Unicode MS" pitchFamily="34" charset="-122"/>
              <a:ea typeface="Arial Unicode MS" pitchFamily="34" charset="-122"/>
              <a:cs typeface="Arial Unicode MS" pitchFamily="34" charset="-122"/>
            </a:endParaRPr>
          </a:p>
        </p:txBody>
      </p:sp>
      <p:sp>
        <p:nvSpPr>
          <p:cNvPr id="19" name="TextBox 18"/>
          <p:cNvSpPr txBox="1"/>
          <p:nvPr/>
        </p:nvSpPr>
        <p:spPr>
          <a:xfrm>
            <a:off x="2051720" y="809436"/>
            <a:ext cx="5184576" cy="369332"/>
          </a:xfrm>
          <a:prstGeom prst="rect">
            <a:avLst/>
          </a:prstGeom>
          <a:noFill/>
        </p:spPr>
        <p:txBody>
          <a:bodyPr wrap="square" lIns="0" rtlCol="0">
            <a:spAutoFit/>
          </a:bodyPr>
          <a:lstStyle/>
          <a:p>
            <a:r>
              <a:rPr lang="zh-CN" altLang="en-US" dirty="0">
                <a:solidFill>
                  <a:srgbClr val="00B0F0"/>
                </a:solidFill>
                <a:latin typeface="微软雅黑" pitchFamily="34" charset="-122"/>
                <a:ea typeface="微软雅黑" pitchFamily="34" charset="-122"/>
              </a:rPr>
              <a:t>微型</a:t>
            </a:r>
            <a:r>
              <a:rPr lang="zh-CN" altLang="en-US" dirty="0" smtClean="0">
                <a:solidFill>
                  <a:srgbClr val="00B0F0"/>
                </a:solidFill>
                <a:latin typeface="微软雅黑" pitchFamily="34" charset="-122"/>
                <a:ea typeface="微软雅黑" pitchFamily="34" charset="-122"/>
              </a:rPr>
              <a:t>学习与其他数字化学习的区别 </a:t>
            </a:r>
            <a:endParaRPr lang="zh-CN" altLang="en-US" dirty="0">
              <a:solidFill>
                <a:srgbClr val="00B0F0"/>
              </a:solidFill>
              <a:latin typeface="微软雅黑" pitchFamily="34" charset="-122"/>
              <a:ea typeface="微软雅黑" pitchFamily="34" charset="-122"/>
            </a:endParaRPr>
          </a:p>
        </p:txBody>
      </p:sp>
      <p:sp>
        <p:nvSpPr>
          <p:cNvPr id="44" name="Text Box 44"/>
          <p:cNvSpPr txBox="1">
            <a:spLocks noChangeArrowheads="1"/>
          </p:cNvSpPr>
          <p:nvPr/>
        </p:nvSpPr>
        <p:spPr bwMode="auto">
          <a:xfrm>
            <a:off x="827584" y="1497207"/>
            <a:ext cx="7596844" cy="3083921"/>
          </a:xfrm>
          <a:prstGeom prst="rect">
            <a:avLst/>
          </a:prstGeom>
          <a:noFill/>
          <a:ln>
            <a:noFill/>
          </a:ln>
          <a:effectLst/>
          <a:extLst>
            <a:ext uri="{909E8E84-426E-40DD-AFC4-6F175D3DCCD1}">
              <a14:hiddenFill xmlns:a14="http://schemas.microsoft.com/office/drawing/2010/main">
                <a:solidFill>
                  <a:srgbClr val="FFFFFF">
                    <a:alpha val="3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indent="457200" defTabSz="720725">
              <a:lnSpc>
                <a:spcPct val="135000"/>
              </a:lnSpc>
              <a:defRPr sz="1600">
                <a:solidFill>
                  <a:schemeClr val="bg1">
                    <a:lumMod val="50000"/>
                  </a:schemeClr>
                </a:solidFill>
                <a:latin typeface="微软雅黑" pitchFamily="34" charset="-122"/>
                <a:ea typeface="微软雅黑" pitchFamily="34" charset="-122"/>
              </a:defRPr>
            </a:lvl1pPr>
            <a:lvl2pPr defTabSz="720725" eaLnBrk="0" hangingPunct="0">
              <a:defRPr sz="1600">
                <a:latin typeface="Arial" pitchFamily="34" charset="0"/>
                <a:ea typeface="宋体" pitchFamily="2" charset="-122"/>
              </a:defRPr>
            </a:lvl2pPr>
            <a:lvl3pPr defTabSz="720725" eaLnBrk="0" hangingPunct="0">
              <a:defRPr sz="1600">
                <a:latin typeface="Arial" pitchFamily="34" charset="0"/>
                <a:ea typeface="宋体" pitchFamily="2" charset="-122"/>
              </a:defRPr>
            </a:lvl3pPr>
            <a:lvl4pPr defTabSz="720725" eaLnBrk="0" hangingPunct="0">
              <a:defRPr sz="1600">
                <a:latin typeface="Arial" pitchFamily="34" charset="0"/>
                <a:ea typeface="宋体" pitchFamily="2" charset="-122"/>
              </a:defRPr>
            </a:lvl4pPr>
            <a:lvl5pPr defTabSz="720725" eaLnBrk="0" hangingPunct="0">
              <a:defRPr sz="1600">
                <a:latin typeface="Arial" pitchFamily="34" charset="0"/>
                <a:ea typeface="宋体" pitchFamily="2" charset="-122"/>
              </a:defRPr>
            </a:lvl5pPr>
            <a:lvl6pPr defTabSz="720725" eaLnBrk="0" fontAlgn="base" hangingPunct="0">
              <a:spcBef>
                <a:spcPct val="0"/>
              </a:spcBef>
              <a:spcAft>
                <a:spcPct val="0"/>
              </a:spcAft>
              <a:defRPr sz="1600">
                <a:latin typeface="Arial" pitchFamily="34" charset="0"/>
                <a:ea typeface="宋体" pitchFamily="2" charset="-122"/>
              </a:defRPr>
            </a:lvl6pPr>
            <a:lvl7pPr defTabSz="720725" eaLnBrk="0" fontAlgn="base" hangingPunct="0">
              <a:spcBef>
                <a:spcPct val="0"/>
              </a:spcBef>
              <a:spcAft>
                <a:spcPct val="0"/>
              </a:spcAft>
              <a:defRPr sz="1600">
                <a:latin typeface="Arial" pitchFamily="34" charset="0"/>
                <a:ea typeface="宋体" pitchFamily="2" charset="-122"/>
              </a:defRPr>
            </a:lvl7pPr>
            <a:lvl8pPr defTabSz="720725" eaLnBrk="0" fontAlgn="base" hangingPunct="0">
              <a:spcBef>
                <a:spcPct val="0"/>
              </a:spcBef>
              <a:spcAft>
                <a:spcPct val="0"/>
              </a:spcAft>
              <a:defRPr sz="1600">
                <a:latin typeface="Arial" pitchFamily="34" charset="0"/>
                <a:ea typeface="宋体" pitchFamily="2" charset="-122"/>
              </a:defRPr>
            </a:lvl8pPr>
            <a:lvl9pPr defTabSz="720725" eaLnBrk="0" fontAlgn="base" hangingPunct="0">
              <a:spcBef>
                <a:spcPct val="0"/>
              </a:spcBef>
              <a:spcAft>
                <a:spcPct val="0"/>
              </a:spcAft>
              <a:defRPr sz="1600">
                <a:latin typeface="Arial" pitchFamily="34" charset="0"/>
                <a:ea typeface="宋体" pitchFamily="2" charset="-122"/>
              </a:defRPr>
            </a:lvl9pPr>
          </a:lstStyle>
          <a:p>
            <a:r>
              <a:rPr lang="zh-CN" altLang="en-US" dirty="0"/>
              <a:t>（</a:t>
            </a:r>
            <a:r>
              <a:rPr lang="en-US" altLang="zh-CN" dirty="0"/>
              <a:t>1</a:t>
            </a:r>
            <a:r>
              <a:rPr lang="zh-CN" altLang="en-US" dirty="0" smtClean="0"/>
              <a:t>）</a:t>
            </a:r>
            <a:r>
              <a:rPr lang="zh-CN" altLang="en-US" dirty="0"/>
              <a:t>与协作学习相比， 微型学习可以看成是混合式学习的集成，而协作学习则需要形成相对长期的合作小组，拥有相似或相同的学习目的，两者很难融合在一起</a:t>
            </a:r>
          </a:p>
          <a:p>
            <a:r>
              <a:rPr lang="zh-CN" altLang="en-US" dirty="0" smtClean="0"/>
              <a:t>（</a:t>
            </a:r>
            <a:r>
              <a:rPr lang="en-US" altLang="zh-CN" dirty="0"/>
              <a:t>2</a:t>
            </a:r>
            <a:r>
              <a:rPr lang="zh-CN" altLang="en-US" dirty="0" smtClean="0"/>
              <a:t>）</a:t>
            </a:r>
            <a:r>
              <a:rPr lang="zh-CN" altLang="en-US" dirty="0"/>
              <a:t>微型学习和移动学习也是有区别的：移动学习强调学习是利用无线移动设备，在任何时间、任何地点的学习，更关注这种学习方式相对于传统学习方式在空间和时间上的延伸和拓展。</a:t>
            </a:r>
          </a:p>
          <a:p>
            <a:r>
              <a:rPr lang="zh-CN" altLang="en-US" dirty="0" smtClean="0"/>
              <a:t>（</a:t>
            </a:r>
            <a:r>
              <a:rPr lang="en-US" altLang="zh-CN" dirty="0"/>
              <a:t>3</a:t>
            </a:r>
            <a:r>
              <a:rPr lang="zh-CN" altLang="en-US" dirty="0" smtClean="0"/>
              <a:t>）</a:t>
            </a:r>
            <a:r>
              <a:rPr lang="zh-CN" altLang="en-US" dirty="0"/>
              <a:t>而微型学习更关注学习内容和学习媒介的微型化，更多的研究焦点放在微小的、小模块化的、片段式的学习内容的设计和基于微型媒介的学习平台的开发上</a:t>
            </a:r>
            <a:r>
              <a:rPr lang="zh-CN" altLang="en-US" dirty="0" smtClean="0"/>
              <a:t>。</a:t>
            </a:r>
            <a:endParaRPr lang="en-US" altLang="zh-CN" b="1" dirty="0">
              <a:solidFill>
                <a:srgbClr val="00B0F0"/>
              </a:solidFill>
            </a:endParaRPr>
          </a:p>
        </p:txBody>
      </p:sp>
      <p:pic>
        <p:nvPicPr>
          <p:cNvPr id="17" name="图片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09670" y="4652437"/>
            <a:ext cx="1417162" cy="1417162"/>
          </a:xfrm>
          <a:prstGeom prst="rect">
            <a:avLst/>
          </a:prstGeom>
        </p:spPr>
      </p:pic>
      <p:pic>
        <p:nvPicPr>
          <p:cNvPr id="18" name="图片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3374" y="4913891"/>
            <a:ext cx="1178346" cy="1254862"/>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4560" y="5237766"/>
            <a:ext cx="1224136" cy="1224136"/>
          </a:xfrm>
          <a:prstGeom prst="rect">
            <a:avLst/>
          </a:prstGeom>
        </p:spPr>
      </p:pic>
      <p:grpSp>
        <p:nvGrpSpPr>
          <p:cNvPr id="21" name="组合 20"/>
          <p:cNvGrpSpPr/>
          <p:nvPr/>
        </p:nvGrpSpPr>
        <p:grpSpPr>
          <a:xfrm>
            <a:off x="6168418" y="4735733"/>
            <a:ext cx="1909245" cy="1587724"/>
            <a:chOff x="6168418" y="4735733"/>
            <a:chExt cx="1909245" cy="1587724"/>
          </a:xfrm>
        </p:grpSpPr>
        <p:pic>
          <p:nvPicPr>
            <p:cNvPr id="16" name="图片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830878">
              <a:off x="6213588" y="4735733"/>
              <a:ext cx="914400" cy="914400"/>
            </a:xfrm>
            <a:prstGeom prst="rect">
              <a:avLst/>
            </a:prstGeom>
          </p:spPr>
        </p:pic>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8418" y="5392634"/>
              <a:ext cx="914400" cy="914400"/>
            </a:xfrm>
            <a:prstGeom prst="rect">
              <a:avLst/>
            </a:prstGeom>
          </p:spPr>
        </p:pic>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07796">
              <a:off x="6779096" y="5037173"/>
              <a:ext cx="914400" cy="914400"/>
            </a:xfrm>
            <a:prstGeom prst="rect">
              <a:avLst/>
            </a:prstGeom>
          </p:spPr>
        </p:pic>
        <p:pic>
          <p:nvPicPr>
            <p:cNvPr id="27" name="图片 2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27083">
              <a:off x="7163263" y="5409057"/>
              <a:ext cx="914400" cy="914400"/>
            </a:xfrm>
            <a:prstGeom prst="rect">
              <a:avLst/>
            </a:prstGeom>
          </p:spPr>
        </p:pic>
      </p:grpSp>
    </p:spTree>
    <p:extLst>
      <p:ext uri="{BB962C8B-B14F-4D97-AF65-F5344CB8AC3E}">
        <p14:creationId xmlns:p14="http://schemas.microsoft.com/office/powerpoint/2010/main" val="1204928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200"/>
                                        <p:tgtEl>
                                          <p:spTgt spid="11"/>
                                        </p:tgtEl>
                                      </p:cBhvr>
                                    </p:animEffect>
                                  </p:childTnLst>
                                </p:cTn>
                              </p:par>
                              <p:par>
                                <p:cTn id="8" presetID="2" presetClass="entr" presetSubtype="8" fill="hold" grpId="0" nodeType="withEffect">
                                  <p:stCondLst>
                                    <p:cond delay="10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200" fill="hold"/>
                                        <p:tgtEl>
                                          <p:spTgt spid="14"/>
                                        </p:tgtEl>
                                        <p:attrNameLst>
                                          <p:attrName>ppt_x</p:attrName>
                                        </p:attrNameLst>
                                      </p:cBhvr>
                                      <p:tavLst>
                                        <p:tav tm="0">
                                          <p:val>
                                            <p:strVal val="0-#ppt_w/2"/>
                                          </p:val>
                                        </p:tav>
                                        <p:tav tm="100000">
                                          <p:val>
                                            <p:strVal val="#ppt_x"/>
                                          </p:val>
                                        </p:tav>
                                      </p:tavLst>
                                    </p:anim>
                                    <p:anim calcmode="lin" valueType="num">
                                      <p:cBhvr additive="base">
                                        <p:cTn id="11" dur="200" fill="hold"/>
                                        <p:tgtEl>
                                          <p:spTgt spid="14"/>
                                        </p:tgtEl>
                                        <p:attrNameLst>
                                          <p:attrName>ppt_y</p:attrName>
                                        </p:attrNameLst>
                                      </p:cBhvr>
                                      <p:tavLst>
                                        <p:tav tm="0">
                                          <p:val>
                                            <p:strVal val="#ppt_y"/>
                                          </p:val>
                                        </p:tav>
                                        <p:tav tm="100000">
                                          <p:val>
                                            <p:strVal val="#ppt_y"/>
                                          </p:val>
                                        </p:tav>
                                      </p:tavLst>
                                    </p:anim>
                                  </p:childTnLst>
                                </p:cTn>
                              </p:par>
                            </p:childTnLst>
                          </p:cTn>
                        </p:par>
                        <p:par>
                          <p:cTn id="12" fill="hold">
                            <p:stCondLst>
                              <p:cond delay="300"/>
                            </p:stCondLst>
                            <p:childTnLst>
                              <p:par>
                                <p:cTn id="13" presetID="42" presetClass="entr" presetSubtype="0"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fade">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9" grpId="0"/>
      <p:bldP spid="44"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6830</TotalTime>
  <Words>1402</Words>
  <Application>Microsoft Office PowerPoint</Application>
  <PresentationFormat>全屏显示(4:3)</PresentationFormat>
  <Paragraphs>95</Paragraphs>
  <Slides>13</Slides>
  <Notes>1</Notes>
  <HiddenSlides>0</HiddenSlides>
  <MMClips>0</MMClips>
  <ScaleCrop>false</ScaleCrop>
  <HeadingPairs>
    <vt:vector size="4" baseType="variant">
      <vt:variant>
        <vt:lpstr>主题</vt:lpstr>
      </vt:variant>
      <vt:variant>
        <vt:i4>1</vt:i4>
      </vt:variant>
      <vt:variant>
        <vt:lpstr>幻灯片标题</vt:lpstr>
      </vt:variant>
      <vt:variant>
        <vt:i4>13</vt:i4>
      </vt:variant>
    </vt:vector>
  </HeadingPairs>
  <TitlesOfParts>
    <vt:vector size="14"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Sky123.Org</cp:lastModifiedBy>
  <cp:revision>952</cp:revision>
  <dcterms:created xsi:type="dcterms:W3CDTF">2012-07-01T00:40:18Z</dcterms:created>
  <dcterms:modified xsi:type="dcterms:W3CDTF">2014-02-22T13:02:51Z</dcterms:modified>
</cp:coreProperties>
</file>